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56" r:id="rId3"/>
    <p:sldId id="276" r:id="rId4"/>
    <p:sldId id="278" r:id="rId5"/>
    <p:sldId id="279" r:id="rId6"/>
    <p:sldId id="280" r:id="rId7"/>
    <p:sldId id="281" r:id="rId8"/>
    <p:sldId id="282" r:id="rId9"/>
    <p:sldId id="283" r:id="rId10"/>
    <p:sldId id="277" r:id="rId11"/>
    <p:sldId id="284" r:id="rId12"/>
    <p:sldId id="261" r:id="rId13"/>
    <p:sldId id="288" r:id="rId14"/>
    <p:sldId id="285" r:id="rId15"/>
    <p:sldId id="264" r:id="rId16"/>
    <p:sldId id="265" r:id="rId17"/>
    <p:sldId id="268" r:id="rId18"/>
    <p:sldId id="286" r:id="rId19"/>
    <p:sldId id="275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048" y="-1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15EDC-077E-4D63-9794-F7401F093EC2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7ECA7-57E1-4ABE-850B-40E8E745C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532D-EDD1-4EA3-ADE2-867895F8F679}" type="datetime1">
              <a:rPr lang="en-US" smtClean="0"/>
              <a:t>12/10/14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46A8-A561-4D14-8EE7-FCCA11F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9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2413-D350-4CD5-850E-FC967E9EEB89}" type="datetime1">
              <a:rPr lang="en-US" smtClean="0"/>
              <a:t>12/10/14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46A8-A561-4D14-8EE7-FCCA11F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1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B5D0-8392-4D3A-95D5-61C9D83A0BF8}" type="datetime1">
              <a:rPr lang="en-US" smtClean="0"/>
              <a:t>12/10/14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46A8-A561-4D14-8EE7-FCCA11F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4773-25F0-449C-BF8F-BF230DA6BB31}" type="datetime1">
              <a:rPr lang="en-US" smtClean="0"/>
              <a:t>12/10/14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46A8-A561-4D14-8EE7-FCCA11F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9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4910-7AB6-44E0-BDA9-ACB112AF2B1A}" type="datetime1">
              <a:rPr lang="en-US" smtClean="0"/>
              <a:t>12/10/14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46A8-A561-4D14-8EE7-FCCA11F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0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14CB-39D8-4F00-9CB5-E8543072199C}" type="datetime1">
              <a:rPr lang="en-US" smtClean="0"/>
              <a:t>12/10/14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46A8-A561-4D14-8EE7-FCCA11F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2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774F-EAB5-4344-BEC4-02FF14FE98B0}" type="datetime1">
              <a:rPr lang="en-US" smtClean="0"/>
              <a:t>12/10/14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46A8-A561-4D14-8EE7-FCCA11F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6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050-1267-4EA7-BB2B-5287AB64A982}" type="datetime1">
              <a:rPr lang="en-US" smtClean="0"/>
              <a:t>12/10/14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46A8-A561-4D14-8EE7-FCCA11F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9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B5A0-78EC-4F79-B29D-EFD2F9D34C83}" type="datetime1">
              <a:rPr lang="en-US" smtClean="0"/>
              <a:t>12/10/14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46A8-A561-4D14-8EE7-FCCA11F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7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0C22-0132-4357-853A-14CF1804DDD9}" type="datetime1">
              <a:rPr lang="en-US" smtClean="0"/>
              <a:t>12/10/14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46A8-A561-4D14-8EE7-FCCA11F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8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7749-C725-4FEF-9C53-6F4FDBD9EBE8}" type="datetime1">
              <a:rPr lang="en-US" smtClean="0"/>
              <a:t>12/10/14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46A8-A561-4D14-8EE7-FCCA11F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6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A5C8B-AD9E-40EA-B50D-B88E44B8D8A6}" type="datetime1">
              <a:rPr lang="en-US" smtClean="0"/>
              <a:t>12/10/14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13-PM-210-DJ-ES</a:t>
            </a: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46A8-A561-4D14-8EE7-FCCA11F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 dirty="0" smtClean="0">
                <a:solidFill>
                  <a:srgbClr val="0070C0"/>
                </a:solidFill>
              </a:rPr>
              <a:t>THE SECONDARY SCHOOL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ro-RO" sz="3600" dirty="0" smtClean="0">
                <a:solidFill>
                  <a:srgbClr val="0070C0"/>
                </a:solidFill>
              </a:rPr>
              <a:t>LEŞILE – DOLJ 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o-RO" dirty="0" smtClean="0">
                <a:solidFill>
                  <a:srgbClr val="0070C0"/>
                </a:solidFill>
              </a:rPr>
              <a:t>COMENIUS MULTILATERAL PROJECT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“</a:t>
            </a:r>
            <a:r>
              <a:rPr lang="ro-RO" dirty="0" smtClean="0">
                <a:solidFill>
                  <a:srgbClr val="0070C0"/>
                </a:solidFill>
              </a:rPr>
              <a:t>DEMOCRATIC VALUES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o-RO" dirty="0" smtClean="0">
                <a:solidFill>
                  <a:srgbClr val="0070C0"/>
                </a:solidFill>
              </a:rPr>
              <a:t>AND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ro-RO" dirty="0" smtClean="0">
                <a:solidFill>
                  <a:srgbClr val="0070C0"/>
                </a:solidFill>
              </a:rPr>
              <a:t>LINGUISTIC DIVERSITY</a:t>
            </a:r>
            <a:r>
              <a:rPr lang="en-US" dirty="0" smtClean="0">
                <a:solidFill>
                  <a:srgbClr val="0070C0"/>
                </a:solidFill>
              </a:rPr>
              <a:t>”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  13-PM-210-DJ-ES </a:t>
            </a:r>
          </a:p>
          <a:p>
            <a:endParaRPr lang="en-US" dirty="0"/>
          </a:p>
        </p:txBody>
      </p:sp>
      <p:pic>
        <p:nvPicPr>
          <p:cNvPr id="5" name="Immagine 1" descr="C:\Documents and Settings\Camilla\Documenti\LOGO COMENIU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ine 5" descr="llp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352"/>
            <a:ext cx="1753613" cy="54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820391"/>
          </a:xfrm>
        </p:spPr>
        <p:txBody>
          <a:bodyPr/>
          <a:lstStyle/>
          <a:p>
            <a:r>
              <a:rPr lang="ro-RO" dirty="0" smtClean="0"/>
              <a:t>Romanian kitchen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-</a:t>
            </a:r>
            <a:r>
              <a:rPr lang="ro-RO" dirty="0" smtClean="0"/>
              <a:t> it is diverse,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ro-RO" dirty="0" smtClean="0"/>
              <a:t> i</a:t>
            </a:r>
            <a:r>
              <a:rPr lang="en-US" dirty="0" err="1" smtClean="0"/>
              <a:t>ncludes</a:t>
            </a:r>
            <a:r>
              <a:rPr lang="en-US" dirty="0" smtClean="0"/>
              <a:t> many customs and culinary traditions</a:t>
            </a:r>
            <a:r>
              <a:rPr lang="ro-RO" dirty="0" smtClean="0"/>
              <a:t>,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ro-RO" dirty="0" smtClean="0"/>
              <a:t> </a:t>
            </a:r>
            <a:r>
              <a:rPr lang="en-US" dirty="0" smtClean="0"/>
              <a:t>r</a:t>
            </a:r>
            <a:r>
              <a:rPr lang="ro-RO" dirty="0" err="1" smtClean="0"/>
              <a:t>omanian</a:t>
            </a:r>
            <a:r>
              <a:rPr lang="ro-RO" dirty="0" smtClean="0"/>
              <a:t> specific dishes but also appeared from the intersection with other nations.</a:t>
            </a:r>
          </a:p>
          <a:p>
            <a:pPr marL="0" indent="0">
              <a:buNone/>
            </a:pPr>
            <a:r>
              <a:rPr lang="ro-RO" dirty="0" smtClean="0"/>
              <a:t>- </a:t>
            </a:r>
            <a:r>
              <a:rPr lang="en-US" dirty="0" err="1"/>
              <a:t>r</a:t>
            </a:r>
            <a:r>
              <a:rPr lang="en-US" dirty="0" err="1" smtClean="0"/>
              <a:t>omanian</a:t>
            </a:r>
            <a:r>
              <a:rPr lang="en-US" dirty="0" smtClean="0"/>
              <a:t> cuisine </a:t>
            </a:r>
            <a:r>
              <a:rPr lang="ro-RO" dirty="0" smtClean="0"/>
              <a:t>includes </a:t>
            </a:r>
            <a:r>
              <a:rPr lang="en-US" dirty="0" smtClean="0"/>
              <a:t>both</a:t>
            </a:r>
            <a:r>
              <a:rPr lang="ro-RO" dirty="0" smtClean="0"/>
              <a:t> </a:t>
            </a:r>
            <a:r>
              <a:rPr lang="en-US" dirty="0" smtClean="0"/>
              <a:t>everyday meals and special holiday dishes.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- </a:t>
            </a:r>
            <a:r>
              <a:rPr lang="en-US" dirty="0" err="1"/>
              <a:t>r</a:t>
            </a:r>
            <a:r>
              <a:rPr lang="en-US" dirty="0" err="1" smtClean="0"/>
              <a:t>omanian</a:t>
            </a:r>
            <a:r>
              <a:rPr lang="en-US" dirty="0" smtClean="0"/>
              <a:t> </a:t>
            </a:r>
            <a:r>
              <a:rPr lang="ro-RO" dirty="0" smtClean="0"/>
              <a:t>d</a:t>
            </a:r>
            <a:r>
              <a:rPr lang="en-US" dirty="0" err="1" smtClean="0"/>
              <a:t>ishes</a:t>
            </a:r>
            <a:r>
              <a:rPr lang="en-US" dirty="0" smtClean="0"/>
              <a:t> are made from</a:t>
            </a:r>
            <a:r>
              <a:rPr lang="ro-RO" dirty="0" smtClean="0"/>
              <a:t> </a:t>
            </a:r>
            <a:r>
              <a:rPr lang="en-US" dirty="0" smtClean="0"/>
              <a:t>vegetables, grains, vegetable oils, milk, milk products</a:t>
            </a:r>
            <a:r>
              <a:rPr lang="ro-RO" dirty="0" smtClean="0"/>
              <a:t>, </a:t>
            </a:r>
            <a:r>
              <a:rPr lang="en-US" dirty="0" smtClean="0"/>
              <a:t>meat and meat by-products.</a:t>
            </a:r>
            <a:endParaRPr lang="ro-RO" dirty="0" smtClean="0"/>
          </a:p>
          <a:p>
            <a:pPr marL="0" indent="0">
              <a:buNone/>
            </a:pPr>
            <a:r>
              <a:rPr lang="en-US" dirty="0" smtClean="0"/>
              <a:t>-a special place in</a:t>
            </a:r>
            <a:r>
              <a:rPr lang="ro-RO" dirty="0" smtClean="0"/>
              <a:t> the</a:t>
            </a:r>
            <a:r>
              <a:rPr lang="en-US" dirty="0" smtClean="0"/>
              <a:t> Romanian cuisine</a:t>
            </a:r>
            <a:r>
              <a:rPr lang="ro-RO" dirty="0" smtClean="0"/>
              <a:t> is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occupied </a:t>
            </a:r>
            <a:r>
              <a:rPr lang="ro-RO" dirty="0" smtClean="0"/>
              <a:t>by </a:t>
            </a:r>
            <a:r>
              <a:rPr lang="en-US" dirty="0" smtClean="0"/>
              <a:t>sweets, pies</a:t>
            </a:r>
            <a:r>
              <a:rPr lang="ro-RO" dirty="0" smtClean="0"/>
              <a:t> and </a:t>
            </a:r>
            <a:r>
              <a:rPr lang="en-US" dirty="0" smtClean="0"/>
              <a:t>jams.</a:t>
            </a:r>
            <a:endParaRPr lang="en-US" dirty="0"/>
          </a:p>
        </p:txBody>
      </p:sp>
      <p:pic>
        <p:nvPicPr>
          <p:cNvPr id="5" name="Immagine 1" descr="C:\Documents and Settings\Camilla\Documenti\LOGO COMENIU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714620"/>
            <a:ext cx="1506685" cy="114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 descr="data:image/jpeg;base64,/9j/4AAQSkZJRgABAQAAAQABAAD/2wCEAAkGBhQSERUUEhQUFRQWFxwXGRcXGBwYGBgYHBoYGhwbGBoXHCYeHRokGhwXHy8gJCcpLCwtHR8xNTAqNSYrLCkBCQoKDgwOGg8PGjUkHyQqLCwsLC8sLCwsLCovLCwsLCwsLCwsKSwsLCwsLCksLCwtLCwsLCkqLCwsLCwsLCwsLP/AABEIANwA5QMBIgACEQEDEQH/xAAcAAACAwEBAQEAAAAAAAAAAAAABgQFBwMBAgj/xABBEAACAQMCBAUCAggFAgUFAAABAgMABBESIQUGMUEHEyJRYXGBMpEUI0JSYqGxwTNyktHwFYIWJFOi4Rc0Y7LS/8QAGwEAAgMBAQEAAAAAAAAAAAAAAAIBAwQFBgf/xAAxEQABBAEDAgMHAwUBAAAAAAABAAIDESEEEjFBUQUTYSJxgZGx0fAyocEUI0Lh8Qb/2gAMAwEAAhEDEQA/ANxooooQiiiihCKKKKEIorwmlbifiHBCzjy7iVIiVlkij1RxkDOGbIz86c474qCQOU7GOeaaE1V4apuB832t4P8Ay8yOf3c4cfVTvVzRdqHNLTThSze18Rby5vWsobWKKRSwZpWZtKqcFiqhc9QQM75G9X3MNvdpbSSC8WN0QtkRKE2Ge5LD86quIFbS+fiF3ojJTyIIYiZJZ/VscYHrPpAUdM7mpl5wS44hE5vP1MJUlLVG3J6q07jqQcHQuw7k9qbW1wbbSAAMX1z1rv8ARdfDDij3Ngk0rs8jMwYsc7qxAwBgAYxsBVJ40cPcwQTRuyFZPLYhmUYkwAW09tQX864+BV4Tb3ETHeOUHHsGXH/7K1N3P1msvDrpHwB5TNk9ivqU/ZgDTcsUu/s6vHf9isw8QuTf+nWkMsdzcu7SBH1SHScozZUDGN19z1qRzJyAYOGC7jublpFRHdWk9JDEZK4wRjOep2FTvFm5MnBrKRvxO8TH6mCQmr/mdfMsLGBiAk8kCPnuoAfH3KgUlDK0iaQNYSf8jfuCv+SbJorC2V86/KVmycnUw1HJPyarPErmiawt45oAh/WhXDgkFSD7EEb43psGAPYCs65p4tYS3CC4v5JUWQMtrEocF1GwPloXO++CascdopYIfbl3EWOSFe8A5pupY1e44fNECNWpWRhj/IWEgPxpzVtw/me2mYokyeYNmjb0SKf4kfDD8qrf/GLMuYbK7cY6sixKPr5rAgfQGkvw8P8A1PiU9/LEgVFVUXAYBjsDuPxBR1+agOPQp/JDg55G0Dt9Frde14Kob/nO3gu1tZmCO6B0ZiNJyWGkn9k7bZ2OdqsJrlZGtLsNCv6K8DV7UpUUUUUIRRRRQhFFFFCEUUUUIRRRXmaEIJril4hcoGBdQCyjqAc4z7Zwa+5k1KQCVJGMjqPkZ2zWa8g3DW3Fr6ylZnLnzld92bAXqe/oZf8ASaUmiro497XHsLTN4jcwNZ2EsiHEjDy0PszbavsMn7V9eHdgsfDLUD9qMSN3y0nrJPvuaj+JnLkl7YskIzIjCRVJxqx1UfJGcUs8heJMUESWV9qglhHlhnGFIH4Q37pC4GTsdjnelP6srQ2Mv0/sZN570mjl/wAOra0uZbhBlnYlAcYiB3IT6knf2wKaGkG/x1qHxOdzbSNblTJ5bNGTuhbSSpOOoziknwWvJZraeSZmcvOTqY5JOhc/z7VPBoKoh0jDI48UEt8ocTlvLy+vNCy3UURNtG3QepgABkdNu4O53GaeeD8M4hJEks12Y5WXJi8lNCE/skE6jjp1pS45yTd2vEhPwtWIclnU4CKSclCWPqRt9h+H42rUOFzyvEpmjEcmPUoYMAfhh1H2FI0LRqXig5lUa949FmHhRG1vxO+t5CNe+cDAJVycgdgQ+cdq0Hm3lSLiEBhlLqMhgyNggj46EfBB/PBqnsuQ5E4nJf8AnKDJt5YTbThRuxbrhQc4FOYFM0YoqnUS3IJGHND50sy8c4wvD4ANgJ1A+gilFM15y1HfcOhhkLKNMThlwGBUA7Z9xkfepfNHKMV+ixzl9CtrAU49WCMk4z0J/OrSws/KjWMEsEAUFsZwOmcCjbk2oM39trW8gkrO/GS8e2sIYIiwR28tiWLMUVCQrMTk57knJwfejgnC7qzhs4+HQQN50Zea4lBIDY1afQQQD0HXtTNz5yi3ELcRCRY8MHBZNW49jkEbEj6GvvkfhdxbWq29zoYxEqjocho/2cggEEdMfA3qCMq0TAQADmzY7+vwS9zbzrLBZTR3UXk3DoUQqS8Umr0kxv2IBzpbB69cZqb4Q8F8jhyMR6piZT9DgJ/7QPzNLfjBxEXM9pYxMGYy5cA5Ks2EXI7bMxrVbS3WNFRdlVQo+gGKG5KJSGwAAUXGz8FD5h45HaW7zynCoM47seyj5J2rKOSOVpOKzTX90zoC50FcbsPbWpUoo9PQgnPtRztxGTjF+tlakeXCWJY/gLjZnON8L+EfJNWqcbu+GRrE6+WqAKPOTMHYYS4hHpHxImST1qHOHXhXRxuijpv63fsP9qdx/me54PJCJNE1k/pDBAkkZGNvR6TtkgaRnB6VocEwZQynIIBB9wdxWOcy2/E+LmKP9HiSANqEiOHjJIxq1ZyQATsBWuWsKwwqufTGgGT7KMZP5VLD8lm1DGtY3jd1r85Uuil3lfna3vjIsTjXGzArncqGwHX3QjBz80xVYDayuaWGnDKKKKKlKiiiihCKKKKEIpR58fiPlj9ASMgEM+W/WMAQdKrsMHvvnHSm3NGKgiwnY7Y7dV+9JnLPibb3LeVNm2uRsYpNst7KTjP0ODVN4kn9DvrLiI/CG8mU+6nJHT+HX9cU081ch2t+p81MSYwJV2ce2T+0Pg5FI/BOXZpprrhN1cGa3hRHDj/ERyysgUtnHp1ZByOmKqddUVuh8q97cdx6HGCtXSdTsCD96r+N8s292mm4iWQdidmH0Ybj7Gs/t+ShacYtBbSysNLyTB2zpQelenZiSMH2+K1QU4O7lZXtERBY7pfZZ9Fydd2Qe2sZNdtOGGZW9VqT1dMD1jBOF23Aydyab+XeAx2dvHBF+BB1PVidyxx3J3qyxXtSGgG0r5nPFH/vvXmKKM0s85c+w8OVdavJI/4Y0xqx0ySTgCmVYF4CZs17WRcn+Kcr3kgvHRLeTLJqwvkkYwgONwfnuD74p/HPNkRkXEf57/lS7gndG5vIV9RWbcyeLggmVbZEnjK5JJZCpB6fh3yMflXey8Xo2jZpLeVWAJAUhlY42GokEH6jHzUeY0dU408jhYC0KvMVkB8bblHQy2cflE+opIzNj3GVxkdcd61u3nDqGUgqwBBHcHcUwcDwqnMc3Dgud1w+OTHmIraSCMgEgjcEHsc96ruZuFzzQMlvP5LkYzpDAg9Qc7jbuKuq8xRtCA4ggpH8LuTzYwP5qEXDOQ5O40qfToI6oRv75O+MYELxZ53NtGLWD/HmX1EblEJxsP3mOQPv8VouKzbxB5HeS8gvYgHCtH5yEgelGB1jPsM5HwKRwoLXDI2SffL+FMPh/wAsixskQgCRh5kp/iI3H0UYH2pK5s5lm4tcf9P4ecwZ/WzD8LDO+/8A6Yx/3H469udecZL6YcO4adRbaSVT6SO41Dog2yw+gp45P5Qi4fAI4xlju7kbu39gOw7VAzgKy/K/vSZeeB29T/C7cr8rQ2UCxRDpuzn8Tt3JP9u1XNfLvgE+29IvPXiZFbWqPayRyyy48vB1KF7swB6dvrT2GrI1r5n4ySn2iqTlDmZL61SdNiRh17q46j/nbFXdSDarc0tJaeUUUUVKVFcbm4CIzMcBQWP0Aya6msr8TuPXsTsREwsmjaAsDuS5GX2/AdiFJ23PvSuNK6GIyu2hC8I43cj9KFykGsa0hB2VSMhT6cZx160z8i8yvLYedeOitG7o7nCr6DjJPSu/Bud7W4tXlhcARRlnRsB4wqk7j2wOo2pF4PytJfeVaSMyW9uvm3IU413Mx83y/b0KwGd8fXeqroilsI3giQBtHtmv56J+tfEKwkkEaXURYnAGSASdgAxGCfvVVxrwwjuLp7lLi4gaTGsRMBqwAMg4yOg9xSzzl4XWUVtPJbyMkkCa2Utr1d1Ug7hmxgY7+9adwCN1toRJu4iQMfdtIz/On/Vgqp+2IB8LjnBtQeW+TYLIu0PmF5Aod5HLs2nOMk/XtV9RXK4uVRSzkKo3JPQU9ALI5xebOSumah3/ABaKEZlkVfYEjJ+g6k/Ss15i8RLkz5tDoiUfhZAxc53Y9wPbcfNK36Y7SeY+WkJzliSd/nsM9qyyakNHs5XSh8Oc8bnmh+6ZuZedrhiSJTEmToSPZmGdiSd849tqUF4ZLLI0ukgud5HOp2+tNPCuVjIfNmOSferGeRIwVX8Q742H9qw+aepsrSWxt9lgSknLoQajnJ9662vDWlYoDpRep/aJ69fpVqeGyS+olgD3xvU5Wt4QAXAPTJOcfUde1Z3zknHKC0cDJVfbcqRjfSzn3Ynf7VOfluOUr5itEAMDGdP8xV3acTTQSWVh+zpIJP8A81W8QvXmwGHlxj9nu3+bHb4FUtleTZKaNryaGPVLXEuXUQMqNq9vb8+malcn8wXdgNGgS2wP4GOlk9/L/wD5O3yKv0tVkxgY2GcdMV0u+HKRgb42G1aY9Q5mUT7Xja/lOHBeZYLoZhkBI6odnX6qd6tM1hfEOWJ1ZpEJRkGpSrEMCCD1FV/DOOXynXHcz9cnLlwfqHyMV0o9U1zbWB2hOS02F+hc18kVmtn4sSLjz7cEY3MberPvh8DHXvTJZeI9lIcGXyz7SKVx9zt/OrxKx3VZDC8dFYcJ5YgtpJpIUCNMQWwO49vYE746ZyaTvE/nqWBorWzP66UZLKNTBSdKhO2piDv2x8003PPtggGq6h9XTDZ/p0qhPJEcnFLfiEJVoGVnYDoZNJCMvwc5+qj3qXcUFdCQH75e2L6kKl4HwvikThTxKH9JK6zayt5hx/Fg5/07Vf8ABri3juM3lnFaXjnZ8Axyn3jlG2T+6cNU7mrkyKZZbiJdF4FDxzLswdB6fjB6EdxSxzP4q2zWyRpEt1LNGpMbDVGpbGzDGS2eigZ+lJVFXgmf9I55rFfxXvTVzDdR2LC82VGdY58dGVjhXwOrocb/ALurrthlicEZBBB3BHQisi5W8L57nTJxGSRYQdS22tj9MgkhBgkYG/yK1bhvD0gjEcYIRdlBJOkewJ3wOw7U7bWedrG00OsjnspVFFFWLKiuckIYEEAg7EHcEfIrpRQhZZzb4QDJn4cfLkG/kk4RvhCfw5/dPpPxUbknxBFoz23EUeGVpGdpWGxZj+2ANh2DDIwK1vFUXNXKEF9GVlRS4B0SdGQ9sMN8ZxkdKrLayFubqQ9uybI79Ql6z5JMt7LO10JbZ5luPKXG8igaA7DqqjBA77Z+X4Cq3l7gUdnbpBEMKgxnux7sfknerOmaKCzSyF55wOF4azrnOKVpgsrK2fwaQVAUk9QSfVtjNaNStzpbbxSY6Ern6jI/oaqnFsTacgSC0kXFmFjJORhTpwPf3+KOXeBZALZPQkn361zd2abSW9IOnT2yD3/lTP5ojj2xqx/KuEBk9l35NzWho5Kk3sojTSPv9faly2XXcAMQV1Aac753OSPtnP0qdDGz9WO25pRv5m88rH+MsRqz0yNx+W1WbSSoigu2A/FMF/x43DGNP1UaMw1KfU+PY9AO+29ecN4MvmEYGFx85J679668J4erppAwNsDbI23NMNjw8RgL17nPXNW+XYTvkZC0sZ+eqjrwxEGcDP8Ac1XyxSZ2GRVzcRaz8e4rtFbUjmAnCztl2CzkqFZ2OhcDvuT/ALV93AwyIMktk/QAd673d0FB7YqFDcaUeeTbbCjuf+Gssjmh+0JA1z/aP4VScz3bKPJRvU+zfC/7moXD+EaB0qdw+x8xzI+5JyatHt9j+6Bj6mpjNjHC0yNDAGD4+9Ls3DlJ3G9Rrrg4CFtJOKkmQrJv0z3NNljbq0eTgg7e4pzIQaCh7RGASsiaxeWRUWPBkYKurYZOwyTsK3XkzgDWdlHA7BmXUSR0yzFsD4GcD6UrcY4UqodKgY3GP5j+tOXLnEPNhGdyh0k++wOfyIrpaOcPJaRlczWuLgK4SLzdd8VurprCBFijxqaZSQGjORqLE+kdRoG+R1xTByZ4b29gNX+LOesjAbfEY/ZHX3PzTb5YznG+MZ+K+63hvdZnahxZsbgda6rzFe0UU6zIooooQiiiihCKKKKEIooqn5n5iSzhMj7knCqOrN7fT5qCQBZTMY57g1oslW5YCoHFIFnidAwJI23GxG4/nWK8b5puLpsyyELviNTpQfUD8X1NV1m7hx5bMrZ2KsVO3yKyu1AOKwu7H4PQt0oDhmuapMLnNz6Rk5JP+Ydj7b1cWLNIwOcL80oWd7J5u5JLvljjfc+pttu9OvF+GYiaS3zrIB0jo3QHbpnGTXJkG12VrMrHMYQQbFAqJzDzIsQ8uI6nx17Kff60r8EgWcyBhuQcMTgg++/XBqVwjl2S5ckjAzvq26/3qXc8pyxyltJ8vtp756/fO1WbgAe6aZzIQI4znqVe8vTlRpJyw6nOckd800Qvq/59Kp4uAEICFVGXoB1I/i+asOGThlBqqGV17SufMQ/2wpzIO1c5WAFevLiq3id9gaQMs22KeWUN4VLGlxXAoZ5dIwEQAsd9xXnH7PzZlVSNKL7dD7f0qTby+Unlp/iv1Pt8/apVvZYAx9Se5PzWQRk+yOTz9lo8za4O6Dj7qJa2ekAYqPxS7A9I6fHvVhcXQQZOxOwqjkDtnGMdye2avNMG0KyK3He7hLPE31yrGu5J7dT9K0OxlUIsY226fA+aV7fhkQmUnDgghmznSwx7dO+9NtvKCuBjPaqwfaAUaqYPoNHCjXyBhpH0rvylH5ck0ec50yD2GfSQPyFQrW2WL0gHBYkkt3OWJJJyd/rXbg8h/ThvsYyOvtg9K2aYgSilzph7BTfRRRXbXPRRRRQhFFFFCEUUUUIRRRRQhFZv4tpkwb7AMfvtWkVR82cvi6hK7B13Qn+Y+9VTNLmEBbNDM2HUNe7gLCZ1BA7DPWplvABlQQRg+oex9wdx7VzvIdDFeh9vaozzkdR9wP8AasUZ3NpV/wDo9O+PVDUtFhwGRfyP4FaIgRW1ZOBnJ2PQ5FOPDeboxDBlWJfGf4RuNXTf1DGKSIIzKrDOc4yDscE7j6YqdBEwJyMaRt7YJz/Y1TI0XZ5XJg1DoYy0Dr8qWqwIuMgDffb5qSwwKQV5muI0XAV8epxjBAO+OuAQP61Y3fMkrWxaRAhbBXDZBG2d8dcVl2ltlduJ4myFeXF6SPR0O2o7DaqeK58k6WxjqCPk1FsuJvMoWIFgvU42B9t+9dA5OVkHwe5WsxDydy3NDW+yVKuOJ98ioto2otMx2XZfljUO+4XKEyn6xcbY6jb29/mpI4cywJ7Zyw+1VkEHcVra1gbg8qZwgZcufxH+Qq4kvhnfYdPqfaoFlF6AFxk7ZrziE4UeWp+SfetkJIZf5azvaJH0PwKDxacyEEH6fArlbReY26hvavuCHUdOD8bVcxWojX09e5pmtLjuWl8gjbtCT+K2nlTCSNdlPqxtlfv9jTRwpdUSNGvp0jT8D2pb5lLM2hBknOw/qateVZisAVicAkEVS6uSqpzbGu6q8MOxBA+/zUbgSkXoGc/q2/lprvdupTB3H+xzXnKsOueSTsgEY/zHdv5aa16RtyClzZjTDabKKKK7i56KKKKEIooooQiivM1znuVQanZVUdSxAA+5oQuteA0ncZ8V7CDOJTM37sQ1dP4vwj8678g86DiKTPp0aJMBSRkIQCucfel3BXGCQN3kUE11S843nlWczA4OnSCOxY6c/wA6uqVvEmJ2sH8sEkMhIHXAYZ+w6/alkNMNdk2laHTMB7j6rGpYsHc5+feu0aroJJGemD/avZIyQOmQK+BMQhTYqxDEYHUbA/zrlNPde010LtXpjHE6nd+FEkl0sGQ4Yf8AN6tbHiraX1ZJAJz8d/yqnnT6fG1V08zaep0nooPU9P8AbatZa14C+dM0GpbK4TCvU9fUK6m47qykeTnqW6fUD3+alx8Zn0CPzPTtsAB06bnJqrsrbSuT1I3P9hVtaWRdWClcgAjOxb30k+3UiszyBgBe78P8JhgiBkHzXReOTDIEjjVnOCACT32qVwfjCRspdMb+p8k5PuwPT271Sls70E7EZ61VQ4XQ1HhkT2HYKK0k8xKpwilwd/T3rrw/m+MqQ4Cnt7Yzjesq4Jx14vMRdJP8QzjHdfbOasp74MAy7A7nHZu9N/TOHX4r53rtd5D9renPqr+bnQxs+hAOwGemxyfz7VI5c42bgESEF8k46ZXtt7UmzQllBO3f5q84dNDANa/j04xqyScf75OAO1WGJjWUFT4fr9RJqBZu+nv+30T/AAMsQ3I3qs4jzTHH6dznoAP9qTpLl5XVTITqIHfAycZOKarOwjgyQpdzgamGo/3xWWSUMAC9hJAxmXmyuvCoDoaV/wAbjYew9q+7KHCas+/fbc/zqBxHj0cI8tjrYDDaffuKj2fNsGgIUZF6diB9hVAa5wyFS/TTOG9rTSvWvdsdz+X3q+5X4YY9bno2AvY7ZySOm+2/xVZyjHHJKWGGCrle4ByNx89ac8V1tJAAA5ceeQ2Wr2iiuSXClmUEFlxke2dxn610VlXWijNFCEUUUUIWUce45xk3U9raKGVG2kVFDaH3XLu2kYGR0ztVDx/w9vvLFxf3IYa1D+ov5SttrOcKAGIzgbDJztW3GNELPsCR6m6bDpk/ApN5i8SeGBHikk85WBVljUuCDsRq/D/Oqi2hkrpQ6h9gRM99DKickchcPMQk8nXMp0SCVtZjlX8Q07L13BA3BB71N4XNDZcTNmoAE0ZkiPdTqYtEfdc6mXPTLDpikXl6+vBCbvh+uQxt5U0bLkzxr/hS6R1cJ6Tg5279KuOSeBXl5xH/AKjeoYwgwispU5xpAVTuFALHJ6k/NIDdd1ZJGfbdI7HvzfTC1gGvHTPXcV6KDWhclZJz9yutq4lQgRMfwk4weuB8UkvdLjJb/n2rQ/EniEVwwiQEyRE5bbTv1XBOTggVm8tsFGGQBsZ36N9CO1c8xsLjS2D/ANJLp2+XtuuD91Hu5/SdO/bbtmokajK5H7Q7fBrvcx4BXbffPX6D8q4XEjYwD21Lnswz79KtDawFoj1ztWBM/wDZMUCqHHmatAO4XAJHtk7AH+lTL1sPNGxUatOCDqXIKkeoZ/ZyCfk1V2tx5sauOuMMPY12EuCDgHHv0P1rnm+Cvcx7ZQHtOK/2F8OmDjIP0II+xFfDGvWNcJ5gB1xTNaSVbLK2NhcSqUyf+YcjoOv5Darm2mAhBLZJJ9IB2IOOvTcb4+KgpY6QSxGSM7Huc4qZZZ8sKfwhiwHye9bXuAC8DJ4Yde7aKBJJuuBa+470nY5qy4ddxqGEqFwfnGKhfo+SNt+3vXRYcNpfKb4OQcj6issrg8UF2fCvAho9/mkOJOCMEBM3BbuGQmNf1bH8I6Z+/c/epXHr39FhWNCfNcdWOSF7/c9v/ikvJB2O4Ox+R0NWXHrkSShlzgxodyW3Iy25+ayf043bl0/6Qec3q3n5KBX1NCV/EpGemQRn6ZrxXwQR9amcU4t5wQaSunJOWLZY9SM/hGANqvAXScXBwAGOqufD3mFre5WMn9VKdJHsx6Ee29bOK/PXCQfOQjqCG/I5r9CI2wrfpiaIXi/HY2tnDm9RletWV8Y5evZBccStrl43bLxxL+FoUGBnOxYqCwyO+Kd+eOMfothPLnDBCq/5m9K/zNVnJHN9td20cMbgSrEFaJtm9KgEgdx8ir3ZNLmQ72N8xoxdJNsfEXituiPc2vnQsoYSKuCVIBDa4yVxj3A+tM3B/GWxmwJC8DH99SV/1JkD74rzhvMq2vBPNxk24eEKe7pIY0B/9tTLXwzs2hC3ESyzN6pJvwuzndiCvQZ6KNhSi+ivkMJsvZWax9vkmK045DKMxSJIMA5Qhtj06fQ0VWco8nRWCSpHkq8msZ3IGlQAT3xvRTe2VhfsB9nhdeeYXfh10sYJdoXAA3J23AA3JIztSryJ4VQxRpNdJ5k7ANob8Eed8aehYdyc79K0fFFMW5tO2d7GFjcWo088cMZZyscaDJJwqqB/IUpN4wcODY818dNQicqfptn+VUXi9dPcXFrw6EnVKwdwPk6V1AdQMO//AGimvg/hvYwRqpt4pWA3eVFdmPc+oHH0FLZJoK4RxMYHS3Z4A7K84bxeK4QPBIkiHupyKh8ycyR2cepyC5/AmcFj/sO9KnNlrb2csIsYxFfSyKI44QEWRc+rzlX0mPGd8ZHUdKeJ7FJUAmjR+hwwDAH4yPeiybHVZZoyG2w88WsDvbh3ZpGkGWYsRg5yf7VVz5yCWBwcBW6n6DPQVrPMvhsz7WxREOWYEerI6AHO+d/YCs84nyhc24Mk8bKuQi9xk/Qnr7/aqWgjlealgkjNuHxVPc2DNp/eb8s9hkVGIA9Mg2GfqDj+maaDypchoUkjceYRp2O2o437Bu+PpWl8f8MreeELGqxSKoGpRgNgftAdfr1qcldPw2SRpcCKCwWK48hwFOoPuV9uwNXH6YucEgH2r541yrLay6JlIx0ONiPcH2qBPZRkIdRBB9R2JP8AlXrjr3/KkcxryvV6XxGTTtoZHZSL+6ZThAS52AxsPr+dQ5ZSeuDjvuM9OoyRtXV2XqWfOPYAZ/POK+rHg0kp9lJ9jv8AA9z8VLWgBGp1bpHW447LijM5wMnf75P/AAVci2ZCUYFWXYqeoPzWm+H/AIeiFVlnQatiiMNwf3nz39h2+tSOfOUPMJniXLY9YA3PyPfaklaS2wFb4dr2RTU7r1Wa2V0EYFlDfG4+nTfrXzf3plYMew0jJy2kZwGbuRnGfavqawcAnS2kftYOB9T2qLisYXrQWE7wvApJAHemX/wRM1qlwo7HUvcAEgEAdRivjlDlx7iYDBx3PZRncn5xnAraYLZUQIoAUDAHbFaYot9rgeJeKGGQNi6c/Zfny7szG2k4PyNxXHyTW4cQ5JtpjllI+FOB+XaoUHhxaK2SGYA/hY+k/UAb0f071A8eZtyDaTPD3llpZRIw/Vr1PY/A9614V8QwKihVAVRsAAAB9AKpeauNtbpGsWnzp5Fhj150hjuWYDcgKCcd9hkVsYwRtXndTqH6uXcVZ8S4XFcJ5c0ayJkHS4yMjocGqibkyDz7aWFI4jA5b0qAWUo6acjtlgftShzRy/xsLqivTNnqkSiEr9OpI/7s1o9pF5USqzFtCgFmJJOBuST+dTh3ISOBjaC193fCyHj16llcXdlexSPZXT+dGUOGUkgkr2OG6j4HvViPFiFEiteHxSOx0xI03QEkKCwzqY9+orQLmwtb+FC6RTxN6kJAYfVT1HfpXKy5Ms4ceVbxIQwfIUasrnHqO+2fel2nor/PiLae02PXF91cwg4Gdzjf615X2BRVy569rjeT6EZsM2kE6VGWOBnAHvXavCKEJH5H4IZpW4nOVaWcfq1U5WGLoFz+/jr96cL++SGNpJGCogLMT2Aqk4lyvIGL2Vw1q7HLLpDwuSclmjPRjvllIJ75pU4x4e8SvTpu79PJBB0ohxt30jGT39ROKqFtFUtlMlduc6h8brsuHhej317c8RmH/wCOPP7Odyo7eldI+pNMvMviJFZ3cUDAvrB1hAWdM40nSOud9hvUbmLjMHBLBYoQNeCsSHqzd5H+ATk++w70ieGCs3GSbtWMzRPIDIPUHOhg2D09BIHsDUcYC0+WJd0zh7IGB7vz5rcYZAwBHQjPt1+tetGD1APff3r6FGauXKRpoxXtFCFC4pweK4TRKoYdvcfIPalS+8KLd90ZlPyAf6Yp4opS0FTaQ7fwoiB9Un+lBn82zTJwnlWC3wUTLj9t/U32PQfbFXFFAaApLiV5igivaKZKqS65QgkLFgwD/iVWKqT7kDrUKLw5swc6XPwXOP5YpooqryWdleNTK0UHH5qPaWKRLpjUKvsBipFFFWjCpJvJRXzivqqnmLjZt410J5k0jCOKPOnW59z2UAFifYGoJpABcaCtc1nfjDdvAlnOoOIrkMcfQ/13H3qXfx8bZSyNZxnsg1Mf9TDH8q5cvs/GOHTQ3yaJFlaIsowdaaSGUdAVY4O5BwffFVk7sLZEzyyJCQQDn4pz4ZxFJ4kmjOpJFDKfgj+tfPGrEzW8sSuUMiMgcdV1DGRWaWHhhxK1yttxAJGewDKProOoA/Srey5U4xGdR4mjfwvHqU/XuPtU7jxSh0MYNskHpz9lw8IPNga8sZettIpHt689Pg41f91aTS7ypwWWJ7ie40efcSAsI8lQqIqLgnfcAt8ZpiqWcKrUPD5C4fhrP7oooop1QiiiihCKpuY+aYLKMvO4BwSqZ9Tn2UdzVzVZx/l6G8iMU6B16j3U/vKeoPzUG6wnZt3Dfwsz5M4DLxW6PEb4fq1YeVH+ydJ2A/gU/wCo/FWHiBeR2PFLK8PdWSQDclBtkD41H+VNvE+NQ8LtU8zXoRQg0oTkqMAHSNKk/OBmkXlfgL8ZuWv70f8AlwSkMOdiAcdv2Qc59znsKqroui1+4mV+GAUB/A+qdv8A6j8Oxn9Li/M5/LGaV+c/FVPLROHSebO0i/hUkAA/hww9Wrpgds7iuniBwnhdlbl2tYfNYFY0X0Fmx19J/CvUn/eovhL4f+Wq3lwv6xh+qRh+BT+2R+8R09h9anJwlZHA1nmm/QGslaFY8RcW4lu1WBlXVINYKpgbnV0xU2C5V1DIwZT0IOQfuKVPEbiyraTW4SV5ZoiqKkbsCW2A1KMZ+KgckeHLWsCs086TsNTBHxGpO+nQQVbHQkjrnpU7jdBZfLaWb3Gs4Cf80Ul3/Or2d3Fa3Mfned/hyQj1H1Yw8WTuNtwd+uBTTccTjjj8yVhGm2Wf0gZ/ez0+9MHBVujc2vXj1UuiotlxOKYZikjkHujBvzwaklqa0hFcr2ivAaC1Che0V8iQV8XE2lS2CcAnA6n4HzQhdM1D4nxeG3QvNIkajuxA/L3pF4Bz9PxO7aCFP0WOMFnZvVMQCF0hSNKNk751Yx+XLxW5dtksWfQWuSyrGzMzyE6gXG5JIEYckDpiqy/Fham6epAyTFrSIJQyhhnBGdwQd/cHcVm/iFx/9E4rYTSqzQIknTf1MGRiN8FgCvXsTTD4bcxfpdhGzHMiDy5N8ksu2T9Rg/er3inBoblNE8aSpnOHGcH3HsfpUn2goYRDKQ8dwfokXi/jTZiNhD57ORgEIBgnv6zjI+lKcHjDPDGq21tEkKnrIXctk7lnBA1E7k771qltyNYRHUtpACO5QNj6as4rhcc58NUtE1xbDGQVyNPyDtp+1KQepWhkkIFMjLvefsveRec04jAXC6JEOmRM5wexB7qRTNSZ4dcuJALieNNCXEpaNMY0xKSE+xyzAdgRTnTtNhZJwwSHZwiiiimVKKKKKEIooooQiiiihC43VqsiMjqGVhgqwyCD2IqoZI+G2mI45Xij1EIg1sASW6Eg6QTjvgYq9rwioITB1YPCx/lHgsvGbs8QvP8AARsRR/skqchflVPX94/G1P8AznzanDrfzWXUzHRGg21Ngnc9lABJNXVnYpECsahFLFsKMDLHJOO2Tk1nHjlAXt4dKyEpISSEYqFKsMlgMA5x1pK2hbWuGona12G9B6Lzg3GeJXaLNNd29lDIf1a6FLuPceYTt89/amWTgtwsZd+JzaApYsscA2AzkHQah8C5ftOIWtlcSxK/lwBAp3QbAMCvTYj7UseJiHh1v+j20hEN1lfIJLGPBBJiychG/CV6erbG+UzVlOKkk2Nwb4ofX3Ln4U2T3l9NezPJKIvRG0hyctnHTYEJ1wAPVTp4p3Xl8KuSOrKqf63VT/ImpvIvL/6HZRREDXp1P8u27fkdvtS7433WnhwX9+ZR/pBb+wp6pqXeJtU2uLAHuCoPCTnu3hjFnNiNi5KSfsuWOdLHsewzsad/Ey98vhk7qWDAKFZWKsGZ1UEEEHvUHh/IVtc8NtUuIhrFunrHpdSVBPqHbPY7Ug8+Lc2Fv+gSS/pFvKRJDI340CMCUPXI/D/bHQLZqlaGxzT2zm8jv3r7LR/DOaQ8Ojmnkd2fUxZ2JwoJx16bUvDmSbjF6ba2do7GPeaRTpeQb4APUBiMDGNsnPQVe8P4U78ASGPaR7LAHQ6mjzj7k4rL/D3jtzDI1nbIiz3DAa5M/qigJbKY3IUNse/Y0dERxh5kkHIOOw9U48+2TcISK54exiTWI5IsloiCCQShO24IJGCc09cq8cN3bJM0TxMdmRwQQR3GeqnqDVVwblm9jmBur1buHGSjwKumQY0lME9N/amNeIxGTyg6GQLq0AjUFzjJHUDJpmj4LJK8OaG8kf5enySfxO2S0vpuJSqIYUh8s4ILXDsQQQo6e2+5PsBVhwSwaQ/pl9pWV1Kxxk+mCJv2AT1dhux+3alDxb4ppv7BJf8A7dHWZx2OJFBJHfC5/M+9M1tyh+kXc0975dzC2DbqWLIi4/8ATxpz/Fvmk60rnCo2uceR+wxQ+pShyJdDh/GJ7PUDDOf1ZByufxR4xtnSWU/IHxWxCsn8WOUo7eKG7s4o4XilUERqEySRobCjdg4Ufc1pHAeK/pECSlHQsoJV1KkHG+zAHGe9O01gpdVUjWyjrg+8Kq52tpbhI7WEuhnfEkig4SFd3OemSdKgdTqJ6A18cC8OLG1A0QKzj9uT1t/PYfQAU0Yr2m25tZhK4N2g0PqvAK9ooplUiiiihCKKKKEIooooQiiiihCKKKKEIr5Zc9a+qKEKNbWCRAiNVQElsKMDJ6nA9zSHxbk25uOLQXFx5b20f4QmcqVBYalb3fG4z0HStFrzFKW2rY5XMJI6ikCsp8dptSWsI3ZnYgfYL/Vq1eqrifK9rcMGmgjkcdGYeoY9m6ihwsJtPIIpA89FMhth5YTGV0hcdsYxj6VkHjHwSC3it47eMKzs2NyTpAwFXUThcsNhgVssaYGB2+/9aR+e+V47iSOaR5dUO6KpXTnIJzlCTkqO9I+gFZpJNkoJOE52MASNFHRVVfyAFJXOvh+ZJBe2JEd5GQw7JIR+9/FjIz36H3DxavlFJ6lQfzFdCKegQqWSujduH/Um3HNqycImuGzFIsUkbrnDJOAVKjvnX0qq8H+UpII3urgESz4wGJ1BBvls76mO+PbFNrcoWpmadogzs4f1ZZQ4AAcIfSHwB6sZq6ApQD1VpmDWFjBzz9kvc5cmQ8QiCy5V0yUkX8S56j5U7ZHwKWfD7lHiNqf1lwFt87QsPMYjt3xHtjZSa0fFGKbbZtI2d4YY+i5SWytgsAcHIyM4PuPmuoFe0VNKhFFFFShFFFFCEUUUUIRRRRQh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20736"/>
            <a:ext cx="1656183" cy="95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8" descr="data:image/jpeg;base64,/9j/4AAQSkZJRgABAQAAAQABAAD/2wCEAAkGBhQSERUUExQWFRQWGRcYGBcYFxcXGhoXGBgVFxgXGBcXGyYfGB8jGhcYHy8gIycpLSwsGB4xNTAqNSYrLCkBCQoKDgwOGg8PGi8kHyUsLCwqLCw0LCwsLCwsLCwsLCwsLCwsLCwsLCwsLCwsLCwsLCwsLCwsLCwsLCwsLCwsLP/AABEIAMwA9wMBIgACEQEDEQH/xAAbAAACAwEBAQAAAAAAAAAAAAAEBQIDBgEHAP/EADwQAAECBAQEBAQFAgYCAwAAAAECEQADITEEBRJBIlFhcQYTgZEyobHwB0LB0eEUUhUjM2KC8XKSJFNj/8QAGgEAAgMBAQAAAAAAAAAAAAAAAgMBBAUABv/EACsRAAICAQQBBAIBBAMAAAAAAAABAhEDBBIhMUETIlFhMoGxFJGh0SNCcf/aAAwDAQACEQMRAD8Ax8X4fBqX0HODsP5Jun50gzEYhKUuhyeQMedi0ytSPsNlyUjhUh+sU4pbUmIDbKTFMrGpUP8AMSXiMvFpNK6eRiZZnXCIbBcUnYnUk2PKF/lmojRLy50umqT8oW4rD6S8Khm3MhxB8PSCpU/SsExTKTyiwTHoYjJTbRMPkKzzKwoBabGM/iZTERssm45apZ/4xmsxk6VlJ2gdNN3sfgPJGufkUqTeIFMXKRSPkpjRQkpIhhgjQnlAiUwVILAiIlLg46qxjgFItWnhiCbRDpHHJYvHZAuI6iCcBhneAJLsswSl2tGjkDy0lIorm8RwuWKCBpoDFv8ASkXjMz6qP4wLEIOPNA39ASCfi5wEpn5Q7ko0mntAWb4IBQUN4HDqHKW2X6LEeReoEx8ZNHMRXidMQloVMO4EXd3wA5c0iM6Y7JBYc4JUVMEpFBuYsEhKdngrDVuDCckHVkbL8itchfOK1SVc4bzZMVGVCFkYmhW6t4+E0j+YPVIilUtjBqaZPXINMxB2Aj6LlSY+hiyE75fILKw/QxaJCW/MDFaF/wCxcXg9Jg9Hi9wIKDhT+VbxQZhB4hDTy0q7+xiqbhyNtQ5G8LdHUFZVjWBZTjlBWMQiankYRjDkcSD3G4i8TSoODxDbnCJY03aDUuKKvJKC0XTMMCH3gZE7Ua/Zjs3FcBG4gZRd8HRoLy7MfLMR8T4R2mpsq7QlTjWMOcLjdSNBqk26REsbxyU0G5b1tZnkTHoY6EXiePwhQqIoU4MaMZJq0V/oikRfLER0tE5YhcjixYoI+Sihi3ybR8RtAynZNFOmkPMgwWpQ1Fk/UwrEt4c4CSUgHcFxCMsm1UewoLk1yJYlipcQmxGbcVqRKfnaEo1qfqGesASfLn8UpXcRTekT99F3dJr2h5xQKdRo28JswzXXRNhvF83LJswgFQCBdjBCMrcgJSyRbrDMemjF2xUnJiaTJJLtTmYPCS1z9IaryvRcQLPlp3MXo7V0KpoXqCRyj4YxrKEXjLgv4E6uwJ+kQxHh2akajIW3PSofUQabfSIp+AHF5sp2BEUJxBVXU8Rn4RPUHkYCmSSkvaFuN8AuzQ4afYH3i3ESqQmwmLO8PMMvWjqIoZYODsbHngCBj6JLSxaPogEVIVsqZ7OYPwxJLBSz6QukS0g122/eDJeZE8KKDdUari2KH2HwL/F8wHixWBSKPCJGYE0ST33MGy8boFaqhbhfkJMvn5cxcX+sLJ8goOoUrUcoaoxguq/KLFqSRUXgfTfhhGXxstllrGsQn4XSlKkuQb9I1krw95xGlClHoLdzYesaPKvCGGlrSJswLUUk+RQOzOW1alAPsz9ofHDOdUOxY07v9HmgyGbODypMxfPQhSm76RSH+QfhrjVMVS/LSSf9QhJDXOj4vlHsUhSUJHlhKU/2gBIHomMr41/EcYVsPIBXiZjaXB0S0qZlr3NKhI7nrbWmjW1uxiwpci7GfhAVoAOKSFDfyqW/83hcn8EpoWkDEo0EOVaFAg0oEuQd66ha0JJv4q4yUTJJ1lKiPMJBWXY1NUgvXSKNTqPZckzH+rwyZlUlWoEAqBSQSks4B61HvBejCKqKCeGL5ZiMV+Cksj/LxS9X+9AUH/4kED3grIfwnRJCjOUidMPwhjoAbcG9enKGGO8Ez5U0zsHiF6jVSJinCjU0U3UhiG7Q4yXG4lcoedJKJtlfCOdb2pfrA/jL3Q/tyhv9PjrdFp/4M8vwjOlFR4Jst/glyZSVNQMEzCUkDersKOXBy2DOD1zlYiT5PlTDLMtWmWk8JUFHUSp6WSd7s0eqSsTOKikyiGbiKhpIPI3f0jK+K/AE/G4hEwqw5QgAaJqZimq5IKFJ1UYcXKGpLJxVfr/Zzil+XJmEY/BSkeZMwnlhQBTqBWBqcgKSZpchILslqb2h1lmCxU9B0KlmQoAy1IlSkpKRUEAgElxp0kjqQXhPmH4TYuYsqmeUprJlnQFIFEoKjpIcUJ0qp+YmNT4BybHYdKpeIRLTLBdDTApnukBL03qbjrHT06TTiTjmkmqXP0K86wcvDyFTJ6Jq1q06ZZlIJBOwMlRYMDclqXhFlOFy5aivDjEoUlJUqXpKwQzlhSoY0HJ7R67jMqlzkFMxIIIL/wAG8JML4EkIVqSZoIsykobo6EA7861d3LtcFJc9i/PBk1Z1gUoIA81bAgS9ZU3/AOjslFXBNBBGX51ly1JlonB1USlOpY1EEtqCakU3aNxjPD0iaoKmSgsj+7iGxcpNCaULPAeY+GpKgpSD5CiCPMSlOpI0kcJZ0sWVypasRsh30cvowmf52jCq40hUoHTqK6lWl9JSBw2NdRi3IMRl2JSlRUpcxTPKBolR2pXTs7xr/DOXTESymbPl4llEiYADwqA+IF2L6jQm/oGZyWSFeYZaApinUkaDps1Gf1hHowa9qQTjG+UZc+IzJPkYXDBBcioCGLX0niV3/eBcXmWNQkvNPmGh4NSDR2ALFNDdrwx8QeD8PjEulbLA4ZjIWAz0DkO/r6Qm8HyMTPRMl4hYWuTMKDYDSkAMFJFWcwnVKSS9OTv4LmnlDqUVRls7zSXOOpKEEppOCNQ0rch2IpbakLVYN06k8UvfmmPWUfhzhNa5iQpKpgZTKcexHOsIMT+H07DzCuQ02UbospuxofeETwT77M/PBObcejzyblpQQRVJsYOwLpUQeUaGdk/lL8tSSJcyoBoUmL5+VpEkn8yaE9Ip5U9rQuOPky2LFY+j7ElzSORXj0V2uRAjioPhFzzi7U/CmKkVoKJG8SEz8qB3MbckLCgrQGFSd4tSvSxVeHXhvAolFPmoQpS2bWAoIBtqSWqem0ehYDxEdQQESVyU04eHSzMyQGUH5AQCUW6Zdho5SjuPO8jwQmTkpmL0KW+lP5lMzgAkc426fD8mQhcyehJ0uUoExZ1DQCAslkhWrVYMwEA55+IBRiJqdKJgB0StJJ3BIW4qdVGHWsA4jxJLxyQlaFyZgsUq1ClAfLWxUGegPWsO3RinGC932WMemSpy6Mv458dKnpkypbyUyyJmhICQlYDJIIYvVR6Ft7LPDeahC9aUqMyynUyVJGljRJ0kqFSXTWo3BPjPKpaJ4WggoWHpYKDhQsNwD3JirJsk4tZqlqNS+4gZZaiaUIY0tx6LlPiiXiEhZoUnSZdHc72qks9noRtCHxrmspCVzPJmpWxkJnaQlNU6gEueLSCSGYVNQ1IZXK/plGYRrmlTgEDSi6exJB9NoKzLPFTpZRNHmIAJDgFiQQDZoFayOP2+fIieHc7XQDknh5M7CImYuZ5ayQoJIEwlAC9JKSoBzroVAnS3Ou2yfxlIlIEmVLWlNWJrU8Tt3L7RgMLiTMQlS0kMkBwwcgAEgbAkQfhlpQFKfoCbtQt6xWyaqdtR4HRxQf5cno8nxQAC6ytiLDTdQAYPS9atDnA5qiY5SsFqHm4v2jx2VmoJUFJKwzM7DncF9olJw6dBMta0FyTbrybdveBw6qafL/R2TTwr4PZ/8QRzFB3b0DxYjFAhxyBrQ1s4No8ZyXM5iELAWtM2ivMU/sRyuPVxDbDeOZqClPmAmx5P2bnF7+rXkrPSvweoJnKP5ad/eLXjzvLvxLKX86Tu2pO5HQ22o/ODpP4n4cr0lK0pdtRah3FOUFHV4+mwJaXJ4Rzx54imyxpQpckCo06QuYoFgkan0o5lqxgfDn4o4rCTlon+ZikF1M+paSS1FNzFrcmj1+bIkYliry5qRUApSpnHVzvCDPfw6lzZCZWHnzMKlDhkHUlT1OtyFFyXJ1VcvWLanGSE7a4ZpcozmXiJKJqDwrTqD0LOR9QYW59iVB0ytIKw+oA6ns9tKg1GJ/eMijJZ2DkpIxCp5QoBXlmiQ9AEA0D79S9oZ4NUwS9JWFqU+liAxNdLqpdw+8Zep1T/AAXnyaGDTJe+/wBCnOpM4S5k0Tj5nRTDQLpCBSxIt9RFWSeMMTK0y5+mYhjTSFOLsCbnp17QLi/CWKMwK1BaVrYnV8CWI/MzjT8+cbOV4GwxIWUEzBV3UU6mZwgqIBivDFkdU6fyWMmXGlUlaAsyypaT/U4aYZYICpmHWSJbkB1BKQeKr6SKkCoNYZeF/EMufJGkpKw7hKSkEgmuk1BO4vDFeUyJidKkhQHDcj4aNQu4beJ4fJ5Mp/LlpSHKjpF1GpURuet400pS/Izbiui1eIUCGD7kuB7A3jiMQQC6g9at9R2inF4kgOlLna/seULp+YqQpil2c7cPPqb3EKlJx8jIw3LoYT5SJyGmJC7sSACOoe3pGS8RYUyAVUKFBnFa8jGgw+P1h9L8uoLEHbn8oXZstCZBE1I0fmCW3JYpbd4Rk2zj2S8LfR5dIxqQosnnUx9BGaeFQlboXqQriQenXqI+is9q8mVJSi2mZxaqV4Ry3hnkshJCphS+gjQhqKUKuo8hy3+omVZaFqQuZ/pFeklxqJZ7XbrDfMQmQDLQdSQ5qBVyfzeqfQCLs2112HpsG57pdAGLxalrdCipVSxIADQ4neLFplJSmiSFI1pBGpQuHFHaw6xiZ+c6QoAFRUzkFgOgpW4iONzNRUC50jSByoDUB+/zg8eBpOzSnkvgdZhmOlRCiJpISdVXCmA+I1NIivGqlgnzagBkh1APsXo41HnClOKeWAAxBcHvt1s7/tEhITpCgt3Bd3DEaXFL3hjikCmaxczz8PLTpKnerii03PzG9XMCYHLZiCGLpO1RAvhzNkto5qUymuSA77EOKd+8ahSGH1p84z9S3GVeA4zpUDKQVMGpyt7xwyuIgpqWG/r6WghOGuxNd+XaLVTKh0lwzG3qYo7fsPeWCUAyQAGoz09IHzLBgpegG72rQfMiD1L1FqE1PawjglUaJkCpNGfy9Y4hY8u20Fpcigrz+cG/0UpK3UHcGn60vBEzy2ZKWJYduUdsT5bDeRi9ACdJSriYFXLVX94HMoatQ+I3Lu/f5Qwn5aEJ1A3q3ahgKSjVUOOb79BEyUkzo5OAPzJqUFKSdJJUX5ux+kFZZgAuWfNS5PFSwPOtyalhyiCqko535sY7LmBKtDsCmlRa3PnDsbfdByyfDCMtxS5MwlCypSGJ/wDHZxva0a3B+NVTklGkIBBcuTt1t84wEmWQDNSdRVQD8xTYgE06wzkTwVIUCnyiClYqFG4KQf1ofrHZHOKqPF9jcbhLmSs2uCUFBYSHX8PC1yxopvX/ALj7D+DMUSrVNly0kpUjSCshvy/lDUe+8F+GZyZSdMlQVKKQpMs3QbFIUTUNVmhniPEaOEI1KLsQlnBqKg3Dg16QzHhwxh/yc/AuebI5ewgnJpnlLlmcFFSSNRRpYkECgVWt4qyfATpUsSVrdg6Vu9AaJLpuzVcl69IORjbFQUCaBKgKEkD4ku3vEyEk1oRUN2sW6Q9bVzErtyf5AWHHlkO5JoXUkgkk8VABqL157wf/AFbBOmxptzvQ0gKRomKKq0YUJAO4LEN+t4NlpCW/g/QQ2OW+UDKNdlImC9Dd9ulwzesB5lhgtJHw6nqSOTEAtY794tzSaEioIAqFBmHQm/PtCVWZpS5QdRADu7igYrA6E2itmyeGPxQvlHxxnlhiGehZtukZzPcUpfC40kgH0PSB85z7XPQgFuHVY8yKexirMFaUOSaivaKLtMuqNdgcnGBhLoNJLOWpv847GSzbE65lFWoGjkXI4m0jz2qyKWWVB0iYsJJRs7qJomhqdv3hNjM0K1gTCQ91F3J6gmleVGNo1eEIl4KZNIrxH2DD5x5xNmrmK1r4i7mw7sAKW5Re0q3uV9I7HlcY7TSSckC3UFjQGY0qb+hc7xdmeXcYUsMlXCGAdJSn+0XDAmjVezvAWVZiqWRsk/EPevy+cPMZiRPlJRLISxsQ43ADi0HKUoy+izyZkqQgBRVfa/dmt6x2etaEgtSYCA4f071gTEyVJWQzMSD3tHEi16fDUlv2hu2+SOVwMMnzAy2SosHBflYN0H8x6BgZ4WlxzcdBvXfvHmLkXuKnrzhtkucqk6gylpUCEoGxLAEve8JzYVNWT4N+lVWr2ahbrBKzR229XhflU9cxP+aEg0ZhdgDSr3eDFLBZ4yZQ22Emc8oltPCd6uW67RIzG4SSSBXp8ormLNxYM/aJ4sFYBA6u+0JfkIgUF33i1I7Uu/1ikYgEMkk1Z+sLsbmSZTkn0D7QcMN9Hbn0Hzsa6WINzYuzRm81zwymDMm/W9uneFs3xOdXJNfU9+8K8yzQzCCodG9mMaOPTO/cR0ND4o1uFDQ4uA/vXlyhVmi7hM0rQkhtVPVv22gaYol2uLfvBc2V5gSJcthudyWuSesXIwjDlEO3wEnPZ6S4dhpoKpACQTQCxvFP+NzlEkFgdtqC7QxwXh5ekbath9PmYff4QhCSCgP2v0itky4k7qw1a8ibKvFE1CkqcjSatcDf0jeZN46k61hCVBSmKneYkFnIYqevSECsrlLBUkAFmLX6QlxOWaFBnrWlK9YTvxt8KhsZbuz2PJ86mzz5hQqUlNNK5ZCyTdiKMzENX9Wkw6W4ze1lcVn5N62jyfJvFRlLaehSkE1IJBBYgMx4h0PKN1hMxJlgy1iYF14QQoMaODZibwTnGPISxtjPL8YuYFBSksFKAUg1KQaaqcKqsR03g3E4sJAAUHcCvV6d6WhTlEwISSqX5RJJNAASSa6hRR67xRic2BUkskpbWW+IKqA35VGhDdYpvJzY14rZR4vzdcnDqVqL6kBQDBQCjWnyenreMdlmZeYCoqS6gXKbtsnU+z+/eJfiHnP/AMddCQppZqKKBC3H/Ll2LNCLwMfMmJTr4aOTQBiGBiZY9+L1A4yUZbP2PsBhHmrUpgRwJ5ACprzckekRz6eCFJBAFjy7Q/zNEjDSzKSAqYty7ks5qqMPmiitwDQVMJjHdNInLk2Y3P8AsLxgk+vOPogiYSQDaPo0+UeepMa5SnzMAEKJAUJrsHLPsIwhQpBUAC9mj0PJZumTLTuED3LqP1hFjMOlOIJZweL1ALv0gNNm2Tn9tsZhipPaG4Dw8lWHSahRqSR3oRyG0KitUjUgvoUoEsQSworSRzjZYCSNANxRq0BNGAItFWc5UFpsARY8i71g1m556LPTpiKZgErlapYLKDgKL2cUNW5s8Z2dJArY9P0hvleL8la0zE1ANQHU/wDaGu8Ns0wUuYgaRcUZh78rGkM3em78E/TMcgO97/XrHAKFjWny3i/EYUoJBJDU6RQQPnX0i0mn0d0anIc74QkqJUBQOKgVobA0a8adOIRM0qZ9QFjTm/6eseX8g1Pl9vDPLs3XKIIUVI3SbNFXLp1LlE0egYNRKluOEEprvblcVgqSurbMG6xlcr8RIXM0urUsNUcIIFg1Ryd/aGk3MuEFwktWzDcUNRSKbwtAsnj8cmVrBLMHB7/ljBZjmapqzUtt0EHZ3m5mFgzDcbtv984Qibz2f15NF3BipWwvxJLOp0gjnbeK1DUOsVoSyt+37w0w+CUo0a4d6XpeLUmogL32WYDJzNLgp5X3pGuyzLRJQKAqson2iGU5EUl7C5Sa15w9KQGUTQBiOfpGZmzbuPAT74KpQajNyp9PSJrlpN3b9IlNxJbhIr0elNoGlgqRY02t7xTfPBKOqwqKaAxb7Lc4hMkgivZ72vF6CD+QjmKfURFU2tEiOkq7DixBjBpUKE19G5xq/A2akTCgkiWUmhdnFRt6esIsexD+m1+sUZVjQiYxJSFJIJeyiCx94jlxNCHuVHo+aKKwAFHSkpsdLkKdmZmt7QlxmYebNQlCgKcXCABpP9rDfS3rzi+VjgJAc61FLkpYuqnpCHLMVpVNWVAoBoo3Nak+qXEITbTG0kKfHq9WHUjQykTEmg7pKi39zg+ogrwtlgk4ZJLalAKqPzFj8gAItUoKJnLD61EJSTsDy6MPnE5M3Um+4Hp+0PnkaxbPsCONOe/6K8XOJdy5P20LJuHZBJcEw3XhJvxJkFaSKEKAPtA+Nmkp0rlTZZ6pcfKBxYp8OijrlLJJKPS/kzGpto+ghWHSS2sA/wC4ER9GpZn+jkXFBUqcEqL7A/KA8WFHTMFSDUHqQX/T1juLNTBGDkrXLUUpUoJBJIBIAAcudorxTTtFXDNxmmOchxBKeJmJdnHxGrDqP1ENCQQwjLeHMSdWk13blZ7WsamNVIOq7jl1HP1gJpp0amRUzLZ/hxLUman4wQeVoZS5omJC6AlNBSh6RV4rI8qhuQ/asD5Dlf8Alyykln1F26uxHMQ1LdjBfVgs/JPMSeKtS9T8j2vGamo0lutxHpn9Oki1qP8AtGCziQoLOsFPpTvSG6fJztJXIqUi1f5iQSW7UryiSSli7uLd3uT2iI6ftSLxFFktweEs24v6EfpFq8atRLlxYe27XvAKQQaMz2ixSmPPl98o5xOTJKF/pyiJue3elhHylNxff3SKPN1KBG0SlZ0pJB2CwHmLCU73a/WN3l2USwkAJL0uP3jPeC8O6lKpTaxfmD7xs5NGSx+o94z9TN3R3/hbIZrPsdojPli1Nx9iLZtC7H7ufSB5kpT6iQGdh0/eKD54OQIqcQlaQOIc+1DyjOTvFOk6R8X5mf4hyfaJ59nExKiKseY2IIIGzRncJIUpdLqJqRfc/KL+HFGrYdGnkZmSgFauNfw6TSpapFi8Ncvwi5Y1TKlTW2ba/aMbMw6pKiHBoCCRsbtyvDLAeIp6QvWNSAnhJb4vy1uXiMuG17Tuhvj57h2ZiYziZ/Gzdt3q0Ey80JSUzQEqS9SQ2nvsYWSc4lhQKSp33Fuoa5heLFJXxZdhkjFK3RucFjFSkTtSvg4QCATq2q1y4EUJDSEtTzFEkdO+4J6CKJswDBJH/wBi01VdlLFe/wDMG4mSEkJ2Qlh6dedYqcRj+/4LFOU7+gcq1ANYAANyuT1cmLZBYUSVm7cyTziD0HK0NMqQEoL0UbH9IBJzf0Mk1BB+Vy5pQTMQUcuXasP8NliikK1h+VT84SYRRUFayp24QTYcxDrKgQA5LNQxbxY68lLLOxZm2Tz1LdMpCw1QUg+1KR9GiXj9nrH0WXivyxSy0q2oymB8FyAXUFTT1on/ANRf1MaOTgUoTpSlKU/2gAD2EXypQSGH6x8oxpxxqK4RkJJdHlWb4NOHxUxOoorw6LCWa1Jsage/eHGX4h0Ds9XJ7EtH34j4EAy540kg6CljxXqG7sX5CKMmxGuWkFyz9wxIILdoytRj2sv3ugmdzaR5kpQAqxfv3hV4WmBIUgjSpJq52PQw9xT8QpZnetrtGMy7PCjEqMx2VSu1tLjbf3gMKcoyQHg2hVQ1Hb9g8L8zy3zJRaiiKEd7PsIOw08KLg0+Ri9baeQivH2uzrPL8VhTLOkio5VpAx/2n0jbeI8sCg+4bv8AL3jEzEt9XjVw5N6+w31ZVNRQhqi8XEFQFvp6xEzHO78npz+kRWoi9uVoeBwiapaW+u/tyiMjDMq3zPvElMAxNb7/AKbQzycAHUoFQGw3N2+UBKW1WEops1fhzLyiSGYOXJ3ZtuX/AHDiSjTV336NFOHJ00FVAEsGp1gpRdLNWMbLJt2d2dnKBUCLinu38RQubqo5F+7jlFykkFyzD7/cQBmGJGkrTYAnvSBim5HGW8WLJWEjbaO5Ngxp1FJJZmNACdz7QuxalrWFVYn0rb77xqMGkCQEkVAL05F/nF/I9kKDapCDN0qAKyAdLAepf9YSqxa1Bqns3V3Ma3N8EVSla0gcNG2PVrxjVSVIVpU6Xv29L7w3TSTjXkXNvsrmkFKQxfcmwGwTz3juLxLqDbbwTIwy5mqYAVS0EBSgPhBoksT9+sNcs8MpmKMwF5aVBgbkMkhJ929IsTywxxuQuGOWSVIfYWcpUqTQFLOX5hiPmSTBOKW7CtWr3qX9vnFM/FhKKjhACWA9AAPWKvO1kaXdTAUb7H8xgNOXKR6KK29jLLwFLCiklIfrXZ40uClOmrB+n7wLl+WFCRZuZp6wbLxYDpDle5Iq3+0RbxQ2ozsuTfKwDMJhlq4gSKMbQ2yXFCYGLmlGcGnQwXhpWtPEL80u4+sdw2XIQrUlIdmASp2cirKqPnFmK8iHImualJbTcUdo+iObMQARW9XaPoZQIYSfaKCujkiKyt+v8RwFRcsO/wD3WNKjPFuf5X/USlIIqxKXeiqgH9N4weQYlQWUkjtuCwHe0enzUtv6x5TnzYbGLDkJfWKWBJJF6saekU9XitWizp5dxZpESviIqFsa3oGrGY8R5KzKSw2agNjzvaNFgMaFp1CoYMQ5BG7en1EXz8KFg0d+cZMG4O0MfDMblPiBtKFqICd9jQ+/7xspM7UkKG435dt4yeb+HVOVoDACwu4gXKcwXK4UJJI+IE1V25EClu8WpQhlW5dnNX0a/GAlJDdH5+xjB5zgjLWQBQ1Bf3+cbGTmBW5Y6WLhmLgRks6xKlLc8NKDpVqwOntSOV0JNZ1V+xBCZgcOOsQ08/v1vHUGum8aTFxCsuwa1KdNfR2Fnr3jcZVlaZaBqBPU1Jfc/e0B+HckQEhSwNTUNbE0cQ78k6n10swBNP0jN1GW3Qf0giQWqLfr6x8iXVyD1vEZnCDuN6sX2ZokJxpVun7mKX5dnEJ+JYC4HyvGU8T5gX0JLleyeXpd4Y+Icx0OagMC9xuPv0jILWZkz/dRhblT2i3p8VPcwkhhkfxsrSEG4LPZg27uRWNpheIuUgEcv3hHgsIiWnVQq33ruHh1h1KJDDSGY9aA059oVmyKUiZdnMRhnDKIZyOnaMzmuATQEO3I72bpSNP5uoVSwSbmluQjP5qGJL333/iFQk74H4lzQRkeAlJlK1IKkEnUh6FywcPcEAg9BEpI8tK0gsknU3KgTt2+cDZVMQRShHxE2bp17xOZNp0PzcsPeOm5W0aOOCXJVNqk6qg+0M8jy4rmAmhKSquydh3MKMM61sGISxLuzVDfSNTl09kMLq+I1d++0OhARqMn/VDPGZi5CU7AA0t6D2juGwutQ+/nC5QDirFmAA+r35Ro8pwViaU2Ha8Pr4KVjNEwIQzN39OcCp1A0PzEGlGp0kUqB3aADhG23tb994cuqACl5jpuY+gJaHZJfT6fw8fRxBf5VbPStBvz/aLmAFB9d+8CpYEK3rc92faIzsdyclnJY79fSNbgzieOmsLhv4O8eZ+NsLrTrIogtXkTsHrVrczaN5jwssASCej96/r0jM5rgFEqBTqdxUu9NujVr9YVk5VBw4dmWybNSlDAsEsWY6XIawtT6Q8ynxCmYSnTp0Uc86WHvGSx2VLlr0hJKL8izVo7jo94FXNWC4SQTVgw2ZxysYzp6e26LnqRa5PRZ2NR/c38Nt97Qtx+VpmAqSRqq31cxlcNmxGkk1rWte/W3tDWR4hGoAhgoszhPvs/28V/SnB8BbVVpncBi1SFspNzUve9Q9OsW5zg/PIVLYkUVVqbWi7E4hMwMSKPyrdw7kHuIA8tmEogp/tJubsDfr7walbvyc4+RPMwMwanBATfo7t7wbk+VeY5UWZm687x2djZ6SKOnrV+hIgvCZ6Rwlg/Sx9ofKUnHgCq6NNhBpRUaTv1ZqkwdLmpAYffeM9Kx8ygUtALAkcwHff39IEm5stGoCpfYOPrRoqSxNkJWabE4luEpdJYOD8mFYT5p4gSizEHqflCFfiaYFFiL1DfL5QqmzdUxSjYl69eUMx6auWFQzVi1T1KSeRITs4BI2rR6Q8wnhlITKmFSlLoXG4YkUP/AHGby+WFUSSJrgoIdqFy5FecbjLZixLCFpFGHoInPLYqQTCcJJCUgMK7UPR3gmYpkslhygdFxpAI62FDuIvlyAHepNb06XjObbISF87EkUBAN2f1MZjN5l+b+nyhzmamU4HN27RmMxmOadX5Q3At0i7jjtVjLAoAQdioEfqYhi8XxhASVFX9r0AoIlI4UAHv+36e0HZXhCeImp+Y6HfrBRjcm2WsuTZHgY5fhAlAAFVAPzPc/pDLByQLO4O/Pdv5iiRhGADk9RVn+nzg/D4FT8LtzL0PM8of4ozW7dsZZZlgUsEhxyrueY3AjU4eSEBg1uXzpVqt9iFmHlBKRSp251Y/qGg5FW3oX9XDAt0eHwQps4tNfn02fbrAuJW6qbVseVuhg2fMZPSn31++0Lyi9QDvw+j0HWDZxBSgpTGw5N1t6x9EiWLVPUbXj6FtBGTleKUTCAajvy3feGyMxQBfkz9fv7aPP8R4SmpJMo6gHNN26VB2j6Xmk2UQJqCDtQjk1Dt2jQ3tdlPan0ekoW7n0penWKpssKDO7XH0jJYLxNQaT0vUe45www+calCxAsC1G9hE70yNrQXPyZKqqbm1g+78toS43wykpADO+4rbptf5w6w2PCidTuSA2w5ViUzFpD1p0P39iBcYslWZWV4GUt9MxKKgF6skpUdTtzS3qIXq/D+YQ5mJ1ApKkrSpnUgLQh+ZXwcnMbcqGkiulQam4FWI3rX0iMyYtQVxvqL2uRYkvUg1eIUV4ObZ5/L8NTQ+lQGkEKBCgyxLlLTLHMqVMKB1QqI5fJSjETJS1/6aJ5UoA0VLlrVa5AUm27RuJqCXUVqPEldCX1pJIUeocl+sK5uTkK4VlDa2JAV/qgJmULg6gAC8A8a+BiySFAw6iqUErSUzVoQhRBFJiErBUlzzYgE1FCYok4RKtCSsCZMShakpQ4ShcvzQdRUAWQxLsA96GGP+F4gKUpE8upjYPqSnSghgdDAsNLUDWpAKMuxcuU3mkqRp8tNDwsoEORUBKlDQXHEfUfRh4RPqyvkKl+G0JSoqmFaiqSJRQkHUJqFqYso1dLUKhe707icgVLUVf1A8vT5ijoCiwmIllITLUoEusEV7tCKdm+Kl6ipUwEgA2oZfwANQaRYhviI2iCvEU6YwXMJJGlhRIBWFswAABUlJYbiIcGuQlJPyP15H5y6BKeFBS7BKlKkonFJJUC/EKJSptXKpWYLw+ZrElCE6DMcETCzoDFKCSk8QYKbf0qwmfzUJUdawKAqvUJ0JABB08CQilwmtqW4HPimgoCGIG4cUL9QKQEm49IKK+zU5V4UTKWAlTqPlO6TQLICSC9fiS4YNzMMp2CSBrC9R0FYTpYkBWk73fv6RlpHiabLS4K1ISQ27FNRxbs9ATR6NACvFEwOxq2kbsknUQ70qX7xUlHe+idj8s2mEwB1qUZg0nW4LOky9Lp0pWoP/AJguQeYEEzsLRRMxCQHAJIAPAlYd1DTRaedT6xkcr8VTVqIWdjyA4mcsObAudxFmM8RTOIBZSkgBVibaXrYgABxtC5QipVQcccmF4/LCUpPmpQ6khWrSCnUhcxP56PoIGrS5KdiSE+LyQS+Ja1AkkIBQXWQmWri4iEj/ADEgEFT3tWBMV4jnEABZYMwDXSkoDgji4SU8T0MW4XMp3EnzS625UcaQ1OHhATwtQNYCLEYxhHosx3X3wMcwyfQuUnWCFFaCCA4Uny9SSEqU3xgVIN3Ao+rw2TpCdGpgEpJZFtQQUpFR/dtZvSKcknk/EdauI6iEjSVBlmg/NRzu0MsGU6lHU2qjtcAAfmBDDSG7CF3FcJCpylPsFTlakLKQddLfPuXDbc4e4TCaA5uHJHfa/akcwuCCiS6iHdz6ln6nlvBQwpVY06X9OdOcTFWxbZdIVQBwd+Rd61Ir0HXaGElF2OwHqPu/SApOHYPVu9u9P+jBEycUDfmeiR1+/WLKFlWNmnlawehdt2uO8UTFKJdjWtjRx9+sWhiXNqNyrYX6/e3EzW+bN8hv29I5slHBMBDk+7Us8fRFMmrb8qe7ekdgDrMdg5j01Gqmclx2Z6PSJytCwUkai7cQB70aFWFml2NeprBKlEG/L5U/SLqlwIcSGJ8KSVEkcCr0IatgQXaFOIyOfKPDx/OlDvURo5eKOptqfQRyXNOoh9/qD+0c4RfRCbRk05wpNFBQbl29xBWGzILIBLp/XtD3H4NC0FakAqrWveMVmOFCFjS4fryJH6QqScOw00zUzsfyNeQs1LB/ukX/ANVqYlSnFaEVNwIxsnGK1AEvcVvDOTiixtRj84hZK7J2DpZ4aUUVc2p+g6945MUn4lFq0+VC42iqVMKmfcPToYnLnE72dqmjkvBt8AUWJRqDp0kHobmjPtz9IsVJcWJ97gVoL9HiqZQAi4r69YvkroVbuB7gv7tEKR1HysoSpJJQahqs36t7wrxPhuUsklFAWYFudaWveNDgiVawSWCXAeIYOWGIahA9yYLcRRj8d4RoyFEUHxEly7B6UYFXyhHiPDU5CqJ13oAwHZ+Ue0nAI0u21tqcoHnZVLYlmYPHOXydTPHZ8ptJBKOY0rAcuGGoMWZ362EKhhF3rX72j2fEZWhQJI+G3S/7Qvm5NK1ElINd2tWkcq8HSbfZ5jJnlJ+b9okcWVbGrtvG2xPh+SFDh/MU8qA0sOvyEDSsqlJElQQHUtb1IsKEEGjGsLlFd0OhklVGZwcorWkAfTbn7Rq8pyZD6iCSWZ9vvbdoknDoSQpKQCTs7fltXrDmZKAbreKuR8jlOTVBUjBgBLKoB2oNjWsMcDl7jUoAhvf2vsYAkShQ1LHcki1o1XliqdnbluIWonNlUgKpyo1tnH1/SCpCWLsCU2LKDC1ed4jg1XBrs5vFwTX0O52LQ+KroBnSoOxN3o/7/dorQsGnI9i52iWl1M5Z6dK7R9KkhvUxNkEEJuTvWo37827xXhpoJpcuf5EWzJdUirKYkPzZ4p8oJJIFohokZCUFbR2KMKq0ciEwWf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4929198"/>
            <a:ext cx="160878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ine 10" descr="llp_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00" y="279353"/>
            <a:ext cx="1152128" cy="35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5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Influences in the Romanian cuisine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 smtClean="0"/>
              <a:t>Through t</a:t>
            </a:r>
            <a:r>
              <a:rPr lang="en-US" dirty="0" smtClean="0"/>
              <a:t>he intersection of cultures, Romanian cuisine has been influenced by: </a:t>
            </a:r>
          </a:p>
          <a:p>
            <a:pPr marL="0" indent="0">
              <a:buFontTx/>
              <a:buChar char="-"/>
            </a:pPr>
            <a:r>
              <a:rPr lang="en-US" dirty="0" err="1"/>
              <a:t>b</a:t>
            </a:r>
            <a:r>
              <a:rPr lang="en-US" dirty="0" err="1" smtClean="0"/>
              <a:t>alkan</a:t>
            </a:r>
            <a:r>
              <a:rPr lang="ro-RO" dirty="0" smtClean="0"/>
              <a:t> k</a:t>
            </a:r>
            <a:r>
              <a:rPr lang="en-US" dirty="0" err="1" smtClean="0"/>
              <a:t>itchen</a:t>
            </a:r>
            <a:endParaRPr lang="ro-RO" dirty="0" smtClean="0"/>
          </a:p>
          <a:p>
            <a:pPr marL="0" indent="0">
              <a:buFontTx/>
              <a:buChar char="-"/>
            </a:pPr>
            <a:r>
              <a:rPr lang="en-US" dirty="0"/>
              <a:t>t</a:t>
            </a:r>
            <a:r>
              <a:rPr lang="ro-RO" dirty="0" err="1" smtClean="0"/>
              <a:t>urkish</a:t>
            </a:r>
            <a:r>
              <a:rPr lang="ro-RO" dirty="0" smtClean="0"/>
              <a:t> kitchen</a:t>
            </a:r>
          </a:p>
          <a:p>
            <a:pPr marL="0" indent="0">
              <a:buFontTx/>
              <a:buChar char="-"/>
            </a:pPr>
            <a:r>
              <a:rPr lang="en-US" dirty="0"/>
              <a:t>h</a:t>
            </a:r>
            <a:r>
              <a:rPr lang="ro-RO" dirty="0" err="1" smtClean="0"/>
              <a:t>ungarian</a:t>
            </a:r>
            <a:r>
              <a:rPr lang="ro-RO" dirty="0" smtClean="0"/>
              <a:t> kitchen</a:t>
            </a:r>
          </a:p>
          <a:p>
            <a:pPr marL="0" indent="0">
              <a:buFontTx/>
              <a:buChar char="-"/>
            </a:pPr>
            <a:r>
              <a:rPr lang="en-US" dirty="0"/>
              <a:t>g</a:t>
            </a:r>
            <a:r>
              <a:rPr lang="ro-RO" dirty="0" err="1" smtClean="0"/>
              <a:t>erman</a:t>
            </a:r>
            <a:r>
              <a:rPr lang="ro-RO" dirty="0" smtClean="0"/>
              <a:t> kitchen</a:t>
            </a:r>
          </a:p>
          <a:p>
            <a:pPr marL="0" indent="0">
              <a:buFontTx/>
              <a:buChar char="-"/>
            </a:pPr>
            <a:r>
              <a:rPr lang="en-US" dirty="0"/>
              <a:t>o</a:t>
            </a:r>
            <a:r>
              <a:rPr lang="ro-RO" dirty="0" err="1" smtClean="0"/>
              <a:t>riental</a:t>
            </a:r>
            <a:r>
              <a:rPr lang="ro-RO" dirty="0" smtClean="0"/>
              <a:t> kitchen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Immagine 1" descr="C:\Documents and Settings\Camilla\Documenti\LOGO COMENIU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93661"/>
            <a:ext cx="720081" cy="54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2285992"/>
            <a:ext cx="126206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184" y="4237540"/>
            <a:ext cx="2619375" cy="15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70488"/>
            <a:ext cx="1425756" cy="10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06" y="2830370"/>
            <a:ext cx="3357586" cy="12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54" y="3473312"/>
            <a:ext cx="1449375" cy="90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181" y="4653136"/>
            <a:ext cx="1636804" cy="98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ine 11" descr="llp_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3661"/>
            <a:ext cx="1453821" cy="44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31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stituent conținut 4"/>
          <p:cNvSpPr>
            <a:spLocks noGrp="1"/>
          </p:cNvSpPr>
          <p:nvPr>
            <p:ph idx="1"/>
          </p:nvPr>
        </p:nvSpPr>
        <p:spPr>
          <a:xfrm>
            <a:off x="457200" y="712788"/>
            <a:ext cx="8435280" cy="5884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-the gastronomic culture of the Romanian</a:t>
            </a:r>
            <a:r>
              <a:rPr lang="ro-RO" sz="3000" dirty="0" smtClean="0"/>
              <a:t> </a:t>
            </a:r>
            <a:r>
              <a:rPr lang="en-US" sz="3000" dirty="0" smtClean="0"/>
              <a:t>people had inherited numerous culinary</a:t>
            </a:r>
            <a:r>
              <a:rPr lang="ro-RO" sz="3000" dirty="0" smtClean="0"/>
              <a:t> </a:t>
            </a:r>
            <a:r>
              <a:rPr lang="en-US" sz="3000" dirty="0" smtClean="0"/>
              <a:t>habits:</a:t>
            </a:r>
          </a:p>
          <a:p>
            <a:pPr>
              <a:buNone/>
            </a:pPr>
            <a:r>
              <a:rPr lang="ro-RO" sz="3000" dirty="0" smtClean="0"/>
              <a:t>-</a:t>
            </a:r>
            <a:r>
              <a:rPr lang="en-US" sz="3000" dirty="0" smtClean="0"/>
              <a:t>the pie comes from the Romans</a:t>
            </a:r>
            <a:endParaRPr lang="ro-RO" sz="3000" dirty="0" smtClean="0"/>
          </a:p>
          <a:p>
            <a:pPr>
              <a:buNone/>
            </a:pPr>
            <a:r>
              <a:rPr lang="ro-RO" sz="3000" dirty="0" smtClean="0"/>
              <a:t>-</a:t>
            </a:r>
            <a:r>
              <a:rPr lang="en-US" sz="3000" dirty="0" smtClean="0"/>
              <a:t>the </a:t>
            </a:r>
            <a:r>
              <a:rPr lang="en-US" sz="3000" dirty="0"/>
              <a:t>T</a:t>
            </a:r>
            <a:r>
              <a:rPr lang="en-US" sz="3000" dirty="0" smtClean="0"/>
              <a:t>urks have brought </a:t>
            </a:r>
            <a:r>
              <a:rPr lang="ro-RO" sz="3000" dirty="0" smtClean="0"/>
              <a:t>the </a:t>
            </a:r>
            <a:r>
              <a:rPr lang="en-US" sz="3000" dirty="0" smtClean="0"/>
              <a:t>soup</a:t>
            </a:r>
            <a:r>
              <a:rPr lang="ro-RO" sz="3000" dirty="0" smtClean="0"/>
              <a:t> with </a:t>
            </a:r>
            <a:r>
              <a:rPr lang="en-US" sz="3000" dirty="0" smtClean="0"/>
              <a:t>minced meat balls</a:t>
            </a:r>
            <a:endParaRPr lang="ro-RO" sz="3000" dirty="0" smtClean="0"/>
          </a:p>
          <a:p>
            <a:pPr>
              <a:buNone/>
            </a:pPr>
            <a:r>
              <a:rPr lang="ro-RO" sz="3000" dirty="0" smtClean="0"/>
              <a:t>-the Greeks had brought the moussaka, </a:t>
            </a:r>
          </a:p>
          <a:p>
            <a:endParaRPr lang="en-US" sz="3000" dirty="0" smtClean="0"/>
          </a:p>
          <a:p>
            <a:pPr>
              <a:buNone/>
            </a:pPr>
            <a:r>
              <a:rPr lang="ro-RO" sz="3000" dirty="0" smtClean="0"/>
              <a:t>-the Bulgarian brought us a wide variety of dishes</a:t>
            </a:r>
          </a:p>
          <a:p>
            <a:pPr>
              <a:buNone/>
            </a:pPr>
            <a:r>
              <a:rPr lang="ro-RO" sz="3000" dirty="0" smtClean="0"/>
              <a:t>based on vegetables, such as vegetable stew</a:t>
            </a:r>
            <a:endParaRPr lang="en-US" sz="3000" dirty="0" smtClean="0"/>
          </a:p>
          <a:p>
            <a:pPr>
              <a:buNone/>
            </a:pPr>
            <a:r>
              <a:rPr lang="ro-RO" sz="3000" dirty="0" smtClean="0"/>
              <a:t>-the Austrians brought us the schnitzel.</a:t>
            </a:r>
            <a:endParaRPr lang="ro-RO" sz="3000" dirty="0"/>
          </a:p>
          <a:p>
            <a:endParaRPr lang="en-US" sz="3000" dirty="0"/>
          </a:p>
        </p:txBody>
      </p:sp>
      <p:pic>
        <p:nvPicPr>
          <p:cNvPr id="9" name="Immagine 1" descr="C:\Documents and Settings\Camilla\Documenti\LOGO COMENIU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1643051"/>
            <a:ext cx="1584176" cy="100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2786058"/>
            <a:ext cx="1665535" cy="11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714752"/>
            <a:ext cx="2160240" cy="74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4857760"/>
            <a:ext cx="1233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5886450"/>
            <a:ext cx="188425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ine 9" descr="llp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506"/>
            <a:ext cx="1753613" cy="54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stituent subsol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6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Typical Romanian dishes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-o</a:t>
            </a:r>
            <a:r>
              <a:rPr lang="ro-RO" dirty="0" smtClean="0"/>
              <a:t>ne of the typical Romanian dishes is MĂMĂLIGA.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ro-RO" dirty="0" err="1" smtClean="0"/>
              <a:t>this</a:t>
            </a:r>
            <a:r>
              <a:rPr lang="ro-RO" dirty="0" smtClean="0"/>
              <a:t> </a:t>
            </a:r>
            <a:r>
              <a:rPr lang="en-US" dirty="0" smtClean="0"/>
              <a:t>is a food made from </a:t>
            </a:r>
            <a:endParaRPr lang="ro-RO" dirty="0" smtClean="0"/>
          </a:p>
          <a:p>
            <a:pPr>
              <a:buNone/>
            </a:pPr>
            <a:r>
              <a:rPr lang="en-US" dirty="0" smtClean="0"/>
              <a:t>corn flour boiled in water with salt</a:t>
            </a:r>
            <a:r>
              <a:rPr lang="ro-RO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-it was used frequently in the diet of peasant</a:t>
            </a:r>
            <a:r>
              <a:rPr lang="ro-RO" dirty="0" smtClean="0"/>
              <a:t>,</a:t>
            </a:r>
            <a:r>
              <a:rPr lang="en-US" dirty="0" smtClean="0"/>
              <a:t> farmers and breeders</a:t>
            </a:r>
            <a:r>
              <a:rPr lang="ro-RO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i</a:t>
            </a:r>
            <a:r>
              <a:rPr lang="ro-RO" dirty="0" smtClean="0"/>
              <a:t>n the Romanian cuisine is very often consumed pork, but also beef, chicken, lamb or mutton and venison.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714488"/>
            <a:ext cx="2571768" cy="15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 descr="C:\Documents and Settings\Camilla\Documenti\LOGO COMENI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ine 6" descr="llp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445960" cy="44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69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ro-RO" dirty="0" smtClean="0"/>
              <a:t>                  Main meals of the day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ro-RO" dirty="0" smtClean="0"/>
              <a:t>breakfast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ro-RO" dirty="0" smtClean="0"/>
              <a:t> lunch</a:t>
            </a:r>
          </a:p>
          <a:p>
            <a:endParaRPr lang="ro-RO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ro-RO" dirty="0" smtClean="0"/>
              <a:t> dinner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Immagine 1" descr="C:\Documents and Settings\Camilla\Documenti\LOGO COMENIU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26574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285992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4286256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ine 7" descr="llp_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581"/>
            <a:ext cx="1670364" cy="51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stituent subsol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99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BREAKFAST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ro-RO" dirty="0" smtClean="0"/>
              <a:t>Breakfast can be made of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ro-RO" dirty="0" smtClean="0"/>
              <a:t> milk</a:t>
            </a:r>
            <a:r>
              <a:rPr lang="en-US" dirty="0" smtClean="0"/>
              <a:t>, </a:t>
            </a:r>
            <a:r>
              <a:rPr lang="ro-RO" dirty="0" smtClean="0"/>
              <a:t>cheese</a:t>
            </a:r>
            <a:r>
              <a:rPr lang="en-US" dirty="0" smtClean="0"/>
              <a:t>,</a:t>
            </a:r>
            <a:r>
              <a:rPr lang="ro-RO" dirty="0" smtClean="0"/>
              <a:t> yogurt, </a:t>
            </a:r>
            <a:r>
              <a:rPr lang="en-US" dirty="0" smtClean="0"/>
              <a:t>fresh or fermented cheese</a:t>
            </a:r>
            <a:r>
              <a:rPr lang="ro-RO" dirty="0" smtClean="0"/>
              <a:t>, cereals and bread.</a:t>
            </a:r>
          </a:p>
          <a:p>
            <a:pPr>
              <a:buFontTx/>
              <a:buChar char="-"/>
            </a:pPr>
            <a:r>
              <a:rPr lang="en-US" dirty="0" smtClean="0"/>
              <a:t>meat products: salami, ham, Bacon:</a:t>
            </a:r>
            <a:endParaRPr lang="ro-RO" dirty="0" smtClean="0"/>
          </a:p>
          <a:p>
            <a:pPr>
              <a:buFontTx/>
              <a:buChar char="-"/>
            </a:pPr>
            <a:r>
              <a:rPr lang="en-US" dirty="0"/>
              <a:t>e</a:t>
            </a:r>
            <a:r>
              <a:rPr lang="ro-RO" dirty="0" err="1" smtClean="0"/>
              <a:t>ggs</a:t>
            </a:r>
            <a:r>
              <a:rPr lang="ro-RO" dirty="0" smtClean="0"/>
              <a:t> in different forms: omelet, boiled or in various combinations with vegetables and meat</a:t>
            </a:r>
          </a:p>
          <a:p>
            <a:pPr>
              <a:buFontTx/>
              <a:buChar char="-"/>
            </a:pPr>
            <a:r>
              <a:rPr lang="en-US" dirty="0"/>
              <a:t>f</a:t>
            </a:r>
            <a:r>
              <a:rPr lang="ro-RO" dirty="0" err="1" smtClean="0"/>
              <a:t>resh</a:t>
            </a:r>
            <a:r>
              <a:rPr lang="ro-RO" dirty="0" smtClean="0"/>
              <a:t> fruits or prepared in the form of jams or marmelades</a:t>
            </a:r>
          </a:p>
        </p:txBody>
      </p:sp>
      <p:pic>
        <p:nvPicPr>
          <p:cNvPr id="5" name="Immagine 1" descr="C:\Documents and Settings\Camilla\Documenti\LOGO COMENIU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064300" cy="151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ine 6" descr="llp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63" y="206284"/>
            <a:ext cx="2038605" cy="62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30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LUNCH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-a</a:t>
            </a:r>
            <a:r>
              <a:rPr lang="ro-RO" dirty="0" smtClean="0"/>
              <a:t> regular lunch is made of</a:t>
            </a:r>
          </a:p>
          <a:p>
            <a:pPr marL="0" indent="0">
              <a:buNone/>
            </a:pPr>
            <a:r>
              <a:rPr lang="ro-RO" dirty="0" smtClean="0"/>
              <a:t>3 types of food: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1-</a:t>
            </a:r>
            <a:r>
              <a:rPr lang="ro-RO" dirty="0" smtClean="0"/>
              <a:t>soup with meat and vegetables or only with vegetables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2-</a:t>
            </a:r>
            <a:r>
              <a:rPr lang="ro-RO" dirty="0" smtClean="0"/>
              <a:t>m</a:t>
            </a:r>
            <a:r>
              <a:rPr lang="en-US" dirty="0" err="1" smtClean="0"/>
              <a:t>ain</a:t>
            </a:r>
            <a:r>
              <a:rPr lang="en-US" dirty="0" smtClean="0"/>
              <a:t> course dish consist</a:t>
            </a:r>
            <a:r>
              <a:rPr lang="ro-RO" dirty="0" smtClean="0"/>
              <a:t>s </a:t>
            </a:r>
            <a:r>
              <a:rPr lang="en-US" dirty="0" smtClean="0"/>
              <a:t>of vegetables, or</a:t>
            </a:r>
            <a:r>
              <a:rPr lang="ro-RO" dirty="0" smtClean="0"/>
              <a:t> </a:t>
            </a:r>
            <a:r>
              <a:rPr lang="en-US" dirty="0" smtClean="0"/>
              <a:t>meat and vegetable </a:t>
            </a:r>
            <a:r>
              <a:rPr lang="en-US" dirty="0" err="1" smtClean="0"/>
              <a:t>prepar</a:t>
            </a:r>
            <a:r>
              <a:rPr lang="ro-RO" dirty="0" smtClean="0"/>
              <a:t>ed</a:t>
            </a:r>
            <a:r>
              <a:rPr lang="en-US" dirty="0" smtClean="0"/>
              <a:t> in different ways, grilled dishes, steaks, etc.</a:t>
            </a:r>
            <a:r>
              <a:rPr lang="ro-RO" dirty="0" smtClean="0"/>
              <a:t>.;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3-</a:t>
            </a:r>
            <a:r>
              <a:rPr lang="ro-RO" dirty="0" smtClean="0"/>
              <a:t>the </a:t>
            </a:r>
            <a:r>
              <a:rPr lang="en-US" dirty="0" smtClean="0"/>
              <a:t>dessert consist</a:t>
            </a:r>
            <a:r>
              <a:rPr lang="ro-RO" dirty="0" smtClean="0"/>
              <a:t>s</a:t>
            </a:r>
            <a:r>
              <a:rPr lang="en-US" dirty="0" smtClean="0"/>
              <a:t> of cakes, pies, fruit</a:t>
            </a:r>
            <a:r>
              <a:rPr lang="ro-RO" dirty="0" smtClean="0"/>
              <a:t>s</a:t>
            </a:r>
            <a:r>
              <a:rPr lang="en-US" dirty="0" smtClean="0"/>
              <a:t>, or</a:t>
            </a:r>
            <a:r>
              <a:rPr lang="ro-RO" dirty="0" smtClean="0"/>
              <a:t> </a:t>
            </a:r>
            <a:r>
              <a:rPr lang="en-US" dirty="0" smtClean="0"/>
              <a:t>pastry and fruit dishes.</a:t>
            </a:r>
            <a:endParaRPr lang="en-US" dirty="0"/>
          </a:p>
        </p:txBody>
      </p:sp>
      <p:pic>
        <p:nvPicPr>
          <p:cNvPr id="5" name="Immagine 1" descr="C:\Documents and Settings\Camilla\Documenti\LOGO COMENIU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02635"/>
            <a:ext cx="2075858" cy="155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encrypted-tbn1.gstatic.com/images?q=tbn:ANd9GcRVrAQhOMJ_sdQ3Cd3kGwXbiILr0K5yV18NaFl73XX3u6EQN0hnEQAHzLV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5500702"/>
            <a:ext cx="1929118" cy="112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ine 7" descr="llp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79352"/>
            <a:ext cx="1753613" cy="54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19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DINNER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00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-dinner has</a:t>
            </a:r>
            <a:r>
              <a:rPr lang="ro-RO" dirty="0" smtClean="0"/>
              <a:t> </a:t>
            </a:r>
            <a:r>
              <a:rPr lang="en-US" dirty="0" smtClean="0"/>
              <a:t>the same composition as the</a:t>
            </a:r>
            <a:r>
              <a:rPr lang="ro-RO" dirty="0" smtClean="0"/>
              <a:t> </a:t>
            </a:r>
            <a:r>
              <a:rPr lang="en-US" dirty="0" err="1" smtClean="0"/>
              <a:t>lunch,but</a:t>
            </a:r>
            <a:r>
              <a:rPr lang="en-US" dirty="0" smtClean="0"/>
              <a:t> generally exclude</a:t>
            </a:r>
            <a:r>
              <a:rPr lang="ro-RO" dirty="0" smtClean="0"/>
              <a:t>s</a:t>
            </a:r>
            <a:r>
              <a:rPr lang="en-US" dirty="0" smtClean="0"/>
              <a:t> foods </a:t>
            </a:r>
            <a:r>
              <a:rPr lang="ro-RO" dirty="0" smtClean="0"/>
              <a:t>hard </a:t>
            </a:r>
            <a:r>
              <a:rPr lang="en-US" dirty="0" smtClean="0"/>
              <a:t>digestible</a:t>
            </a:r>
            <a:r>
              <a:rPr lang="ro-RO" dirty="0" smtClean="0"/>
              <a:t> </a:t>
            </a:r>
            <a:r>
              <a:rPr lang="en-US" dirty="0" smtClean="0"/>
              <a:t>for</a:t>
            </a:r>
            <a:r>
              <a:rPr lang="ro-RO" dirty="0" smtClean="0"/>
              <a:t> </a:t>
            </a:r>
            <a:r>
              <a:rPr lang="en-US" dirty="0" smtClean="0"/>
              <a:t>stomach.</a:t>
            </a:r>
            <a:endParaRPr lang="ro-RO" dirty="0" smtClean="0"/>
          </a:p>
          <a:p>
            <a:pPr marL="0" indent="0">
              <a:buNone/>
            </a:pPr>
            <a:r>
              <a:rPr lang="en-US" dirty="0" smtClean="0"/>
              <a:t>-for children in the</a:t>
            </a:r>
            <a:r>
              <a:rPr lang="ro-RO" dirty="0" smtClean="0"/>
              <a:t>ir</a:t>
            </a:r>
            <a:r>
              <a:rPr lang="en-US" dirty="0" smtClean="0"/>
              <a:t> period of growth and the elderly</a:t>
            </a:r>
            <a:r>
              <a:rPr lang="ro-RO" dirty="0" smtClean="0"/>
              <a:t> persons the</a:t>
            </a:r>
            <a:r>
              <a:rPr lang="en-US" dirty="0" smtClean="0"/>
              <a:t> meal content of </a:t>
            </a:r>
            <a:r>
              <a:rPr lang="ro-RO" dirty="0" smtClean="0"/>
              <a:t>every</a:t>
            </a:r>
            <a:r>
              <a:rPr lang="en-US" dirty="0" smtClean="0"/>
              <a:t> day</a:t>
            </a:r>
            <a:r>
              <a:rPr lang="ro-RO" dirty="0" smtClean="0"/>
              <a:t> is </a:t>
            </a:r>
            <a:r>
              <a:rPr lang="en-US" dirty="0" smtClean="0"/>
              <a:t>supplemented with a snack at 10 o'clock in the morning, and a bite to eat at 5 p.m.</a:t>
            </a:r>
            <a:endParaRPr lang="ro-RO" dirty="0" smtClean="0"/>
          </a:p>
        </p:txBody>
      </p:sp>
      <p:pic>
        <p:nvPicPr>
          <p:cNvPr id="5" name="Immagine 1" descr="C:\Documents and Settings\Camilla\Documenti\LOGO COMENIU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encrypted-tbn2.gstatic.com/images?q=tbn:ANd9GcTA3dQpnndgCvxFrwk5DK8va_yuANNnfhpXmzZepb9sVwxKM_o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5072074"/>
            <a:ext cx="2082790" cy="156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3.gstatic.com/images?q=tbn:ANd9GcRw0NCrisYqoZMF_ITOAl0Bt9TYW-3VaKwxN6k9ECO2p4Xivf1mJ-mnFif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43" y="5132834"/>
            <a:ext cx="1728192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ine 7" descr="llp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3337"/>
            <a:ext cx="1709363" cy="52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83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Nutritional computer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-is the ideal tool to understand, monitor and log the both what we eat and our physical activities. -it is an aid to both connoisseurs and for those who are still at the beginning of the road to a healthy lifestyle, fair and balanced</a:t>
            </a:r>
            <a:endParaRPr lang="en-US" dirty="0"/>
          </a:p>
        </p:txBody>
      </p:sp>
      <p:pic>
        <p:nvPicPr>
          <p:cNvPr id="5" name="Immagine 1" descr="C:\Documents and Settings\Camilla\Documenti\LOGO COMENIU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214818"/>
            <a:ext cx="3714776" cy="20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214818"/>
            <a:ext cx="3643316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ine 7" descr="llp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506"/>
            <a:ext cx="1753613" cy="54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48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TYPICAL ROMANIAN DISHES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394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-soup with dumplings </a:t>
            </a:r>
            <a:endParaRPr lang="ro-RO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-zucchini Soup </a:t>
            </a:r>
            <a:endParaRPr lang="ro-RO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quince with Meat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-k</a:t>
            </a:r>
            <a:r>
              <a:rPr lang="ro-RO" dirty="0" err="1" smtClean="0"/>
              <a:t>ell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-mackerel in tomato sauce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Romanian traditional recipes are in </a:t>
            </a:r>
            <a:r>
              <a:rPr lang="en-US" b="1" dirty="0" smtClean="0"/>
              <a:t>the Comenius</a:t>
            </a:r>
            <a:r>
              <a:rPr lang="es-ES" b="1" dirty="0" smtClean="0"/>
              <a:t> </a:t>
            </a:r>
            <a:r>
              <a:rPr lang="en-US" b="1" dirty="0" smtClean="0"/>
              <a:t>cookbook</a:t>
            </a:r>
            <a:endParaRPr lang="es-ES" b="1" dirty="0" smtClean="0"/>
          </a:p>
        </p:txBody>
      </p:sp>
      <p:pic>
        <p:nvPicPr>
          <p:cNvPr id="1026" name="Picture 2" descr="Supa cu galus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214422"/>
            <a:ext cx="1452700" cy="124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071678"/>
            <a:ext cx="1393502" cy="114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749" y="3281409"/>
            <a:ext cx="10477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00" y="3402358"/>
            <a:ext cx="1705124" cy="10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1304379" cy="11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" descr="C:\Documents and Settings\Camilla\Documenti\LOGO COMENIUS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42" y="93661"/>
            <a:ext cx="672217" cy="47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ine 11" descr="llp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0"/>
            <a:ext cx="1296144" cy="40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0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712787"/>
            <a:ext cx="7772400" cy="2068141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>MOBILITY IN TURKEY</a:t>
            </a:r>
            <a:r>
              <a:rPr lang="en-US" b="1" dirty="0" smtClean="0"/>
              <a:t>  </a:t>
            </a:r>
            <a:r>
              <a:rPr lang="en-US" b="1" dirty="0"/>
              <a:t>KOCAELI</a:t>
            </a:r>
            <a:br>
              <a:rPr lang="en-US" b="1" dirty="0"/>
            </a:br>
            <a:r>
              <a:rPr lang="en-US" b="1" dirty="0"/>
              <a:t>13-16 OCTOBER 2014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704856" cy="4536504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/>
          </a:p>
          <a:p>
            <a:r>
              <a:rPr lang="ro-RO" sz="4000" b="1" dirty="0" smtClean="0">
                <a:solidFill>
                  <a:schemeClr val="tx1"/>
                </a:solidFill>
              </a:rPr>
              <a:t>FOOD </a:t>
            </a:r>
          </a:p>
          <a:p>
            <a:r>
              <a:rPr lang="ro-RO" sz="4000" b="1" dirty="0" smtClean="0">
                <a:solidFill>
                  <a:schemeClr val="tx1"/>
                </a:solidFill>
              </a:rPr>
              <a:t>AND</a:t>
            </a:r>
          </a:p>
          <a:p>
            <a:r>
              <a:rPr lang="ro-RO" sz="4000" b="1" dirty="0" smtClean="0">
                <a:solidFill>
                  <a:schemeClr val="tx1"/>
                </a:solidFill>
              </a:rPr>
              <a:t>NUTRITION</a:t>
            </a:r>
            <a:endParaRPr lang="en-US" sz="4000" b="1" dirty="0" smtClean="0">
              <a:solidFill>
                <a:schemeClr val="tx1"/>
              </a:solidFill>
            </a:endParaRPr>
          </a:p>
          <a:p>
            <a:endParaRPr lang="en-US" sz="4000" dirty="0"/>
          </a:p>
          <a:p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Immagine 1" descr="C:\Documents and Settings\Camilla\Documenti\LOGO COMENIU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17380"/>
            <a:ext cx="2839689" cy="213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204345"/>
            <a:ext cx="2842692" cy="216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ine 7" descr="llp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2" y="186506"/>
            <a:ext cx="1753613" cy="54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14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o-RO" sz="4000" b="1" dirty="0" smtClean="0"/>
              <a:t>Thank you for your </a:t>
            </a:r>
            <a:r>
              <a:rPr lang="ro-RO" sz="4000" b="1" dirty="0" err="1" smtClean="0"/>
              <a:t>attention</a:t>
            </a:r>
            <a:r>
              <a:rPr lang="ro-RO" sz="4000" b="1" dirty="0" smtClean="0"/>
              <a:t>!</a:t>
            </a:r>
            <a:endParaRPr lang="en-US" sz="4000" b="1" dirty="0" smtClean="0"/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/>
              <a:t> </a:t>
            </a:r>
            <a:r>
              <a:rPr lang="ro-RO" sz="3600" b="1" dirty="0" smtClean="0"/>
              <a:t>COMENIUS TEAM</a:t>
            </a:r>
            <a:endParaRPr lang="en-US" sz="3600" b="1" dirty="0" smtClean="0"/>
          </a:p>
          <a:p>
            <a:pPr marL="0" indent="0" algn="ctr">
              <a:buNone/>
            </a:pPr>
            <a:r>
              <a:rPr lang="ro-RO" sz="3600" b="1" dirty="0" smtClean="0"/>
              <a:t>OF  THE</a:t>
            </a: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 smtClean="0"/>
              <a:t> </a:t>
            </a:r>
            <a:r>
              <a:rPr lang="ro-RO" sz="3600" b="1" dirty="0" smtClean="0"/>
              <a:t>SECONDARY SCHOOL</a:t>
            </a:r>
            <a:r>
              <a:rPr lang="en-US" sz="3600" b="1" dirty="0" smtClean="0"/>
              <a:t> LE</a:t>
            </a:r>
            <a:r>
              <a:rPr lang="ro-RO" sz="3600" b="1" dirty="0" smtClean="0"/>
              <a:t>Ș</a:t>
            </a:r>
            <a:r>
              <a:rPr lang="en-US" sz="3600" b="1" dirty="0" smtClean="0"/>
              <a:t>ILE</a:t>
            </a:r>
            <a:r>
              <a:rPr lang="ro-RO" sz="3600" b="1" dirty="0" smtClean="0"/>
              <a:t>-</a:t>
            </a:r>
            <a:r>
              <a:rPr lang="en-US" sz="3600" b="1" dirty="0" smtClean="0"/>
              <a:t> DOLJ</a:t>
            </a:r>
          </a:p>
          <a:p>
            <a:pPr marL="0" indent="0" algn="ctr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err="1" smtClean="0"/>
              <a:t>Coordinator:Nadia</a:t>
            </a:r>
            <a:r>
              <a:rPr lang="en-US" b="1" dirty="0" smtClean="0"/>
              <a:t> Manda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 err="1" smtClean="0"/>
              <a:t>Manager:Adriana</a:t>
            </a:r>
            <a:r>
              <a:rPr lang="en-US" b="1" dirty="0" smtClean="0"/>
              <a:t> </a:t>
            </a:r>
            <a:r>
              <a:rPr lang="en-US" b="1" dirty="0" err="1" smtClean="0"/>
              <a:t>Gherghe</a:t>
            </a:r>
            <a:endParaRPr lang="en-US" b="1" dirty="0"/>
          </a:p>
        </p:txBody>
      </p:sp>
      <p:pic>
        <p:nvPicPr>
          <p:cNvPr id="4" name="Imagine 3" descr="https://encrypted-tbn0.gstatic.com/images?q=tbn:ANd9GcTR5NNDWlu7vvo17K1CGF2K9ZZ0uwtP8UOpvyXe1WZWok4JYwCj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36912"/>
            <a:ext cx="150495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1" descr="C:\Documents and Settings\Camilla\Documenti\LOGO COMENI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ine 7" descr="llp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2656"/>
            <a:ext cx="1580957" cy="4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stituent subsol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8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 b="1" dirty="0" smtClean="0"/>
              <a:t>THE NUTRITION OF THE HEALTHY MAN</a:t>
            </a:r>
            <a:r>
              <a:rPr lang="en-US" sz="3600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"</a:t>
            </a:r>
            <a:r>
              <a:rPr lang="ro-RO" sz="2200" b="1" dirty="0" err="1" smtClean="0"/>
              <a:t>When</a:t>
            </a:r>
            <a:r>
              <a:rPr lang="ro-RO" sz="2200" b="1" dirty="0" smtClean="0"/>
              <a:t> the stomach speaks</a:t>
            </a:r>
            <a:r>
              <a:rPr lang="it-IT" sz="2200" b="1" dirty="0" smtClean="0"/>
              <a:t>,</a:t>
            </a:r>
            <a:r>
              <a:rPr lang="ro-RO" sz="2200" b="1" dirty="0" smtClean="0"/>
              <a:t> it thinks </a:t>
            </a:r>
            <a:r>
              <a:rPr lang="ro-RO" sz="2200" b="1" dirty="0" err="1" smtClean="0"/>
              <a:t>about</a:t>
            </a:r>
            <a:r>
              <a:rPr lang="ro-RO" sz="2200" b="1" dirty="0" smtClean="0"/>
              <a:t> </a:t>
            </a:r>
            <a:r>
              <a:rPr lang="ro-RO" sz="2200" b="1" dirty="0" err="1" smtClean="0"/>
              <a:t>food</a:t>
            </a:r>
            <a:r>
              <a:rPr lang="en-US" sz="2200" b="1" dirty="0" smtClean="0"/>
              <a:t>”</a:t>
            </a:r>
            <a:r>
              <a:rPr lang="it-IT" sz="2200" b="1" dirty="0" smtClean="0"/>
              <a:t>.</a:t>
            </a:r>
            <a:endParaRPr lang="en-US" sz="22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b="1" dirty="0" smtClean="0"/>
              <a:t>Nutrition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sz="3000" dirty="0" smtClean="0"/>
              <a:t>i</a:t>
            </a:r>
            <a:r>
              <a:rPr lang="ro-RO" sz="3000" dirty="0" smtClean="0"/>
              <a:t>s the habit that is affecting most people’s </a:t>
            </a:r>
          </a:p>
          <a:p>
            <a:pPr marL="0" indent="0">
              <a:buNone/>
            </a:pPr>
            <a:r>
              <a:rPr lang="ro-RO" sz="3000" dirty="0" smtClean="0"/>
              <a:t>health</a:t>
            </a:r>
            <a:r>
              <a:rPr lang="en-US" sz="3000" dirty="0" smtClean="0"/>
              <a:t>. </a:t>
            </a:r>
          </a:p>
          <a:p>
            <a:pPr>
              <a:buNone/>
            </a:pPr>
            <a:r>
              <a:rPr lang="ro-RO" sz="3000" dirty="0" smtClean="0"/>
              <a:t>-</a:t>
            </a:r>
            <a:r>
              <a:rPr lang="en-US" sz="3000" dirty="0" err="1"/>
              <a:t>i</a:t>
            </a:r>
            <a:r>
              <a:rPr lang="ro-RO" sz="3000" dirty="0" smtClean="0"/>
              <a:t>t is a voluntary and conscious process and </a:t>
            </a:r>
          </a:p>
          <a:p>
            <a:pPr>
              <a:buNone/>
            </a:pPr>
            <a:r>
              <a:rPr lang="ro-RO" sz="3000" dirty="0" smtClean="0"/>
              <a:t>this is why it is teachable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ro-RO" sz="2800" dirty="0" smtClean="0"/>
              <a:t>it depends on a free decision of the individual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-</a:t>
            </a:r>
            <a:r>
              <a:rPr lang="ro-RO" sz="2800" dirty="0" smtClean="0"/>
              <a:t>the adherence to healthier eating habits requires a deep conviction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-</a:t>
            </a:r>
            <a:r>
              <a:rPr lang="ro-RO" sz="2800" dirty="0" smtClean="0"/>
              <a:t>90% of all diseases, </a:t>
            </a:r>
            <a:r>
              <a:rPr lang="en-US" sz="2800" dirty="0" smtClean="0"/>
              <a:t> with the exception of</a:t>
            </a:r>
            <a:r>
              <a:rPr lang="ro-RO" sz="2800" dirty="0" smtClean="0"/>
              <a:t> </a:t>
            </a:r>
            <a:r>
              <a:rPr lang="en-US" sz="2800" dirty="0" smtClean="0"/>
              <a:t>accidents and infections, are closely related to food.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magine 1" descr="C:\Documents and Settings\Camilla\Documenti\LOGO COMENIU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93661"/>
            <a:ext cx="84245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78" y="1068703"/>
            <a:ext cx="1643074" cy="164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2714620"/>
            <a:ext cx="1714512" cy="154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ine 7" descr="llp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08112" cy="31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3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NUT</a:t>
            </a:r>
            <a:r>
              <a:rPr lang="ro-RO" b="1" dirty="0" smtClean="0"/>
              <a:t>RITION</a:t>
            </a:r>
            <a:endParaRPr lang="en-US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28596" y="1412776"/>
            <a:ext cx="8258204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-</a:t>
            </a:r>
            <a:r>
              <a:rPr lang="ro-RO" sz="3000" dirty="0" smtClean="0"/>
              <a:t> it</a:t>
            </a:r>
            <a:r>
              <a:rPr lang="en-US" sz="3000" dirty="0" smtClean="0"/>
              <a:t> is involuntary and unconscious.</a:t>
            </a:r>
          </a:p>
          <a:p>
            <a:pPr>
              <a:buNone/>
            </a:pPr>
            <a:r>
              <a:rPr lang="ro-RO" sz="3000" dirty="0" smtClean="0"/>
              <a:t>- it i</a:t>
            </a:r>
            <a:r>
              <a:rPr lang="en-US" sz="3000" dirty="0" err="1" smtClean="0"/>
              <a:t>ncludes</a:t>
            </a:r>
            <a:r>
              <a:rPr lang="en-US" sz="3000" dirty="0" smtClean="0"/>
              <a:t> all </a:t>
            </a:r>
            <a:r>
              <a:rPr lang="ro-RO" sz="3000" dirty="0" smtClean="0"/>
              <a:t>the </a:t>
            </a:r>
            <a:r>
              <a:rPr lang="en-US" sz="3000" dirty="0" smtClean="0"/>
              <a:t>processes and</a:t>
            </a:r>
            <a:r>
              <a:rPr lang="ro-RO" sz="3000" dirty="0" smtClean="0"/>
              <a:t> the</a:t>
            </a:r>
            <a:r>
              <a:rPr lang="en-US" sz="3000" dirty="0" smtClean="0"/>
              <a:t> </a:t>
            </a:r>
            <a:endParaRPr lang="ro-RO" sz="3000" dirty="0" smtClean="0"/>
          </a:p>
          <a:p>
            <a:pPr>
              <a:buNone/>
            </a:pPr>
            <a:r>
              <a:rPr lang="en-US" sz="3000" dirty="0" smtClean="0"/>
              <a:t>transformations which food undergoes in the</a:t>
            </a:r>
            <a:endParaRPr lang="ro-RO" sz="3000" dirty="0" smtClean="0"/>
          </a:p>
          <a:p>
            <a:pPr>
              <a:buNone/>
            </a:pPr>
            <a:r>
              <a:rPr lang="en-US" sz="3000" dirty="0" smtClean="0"/>
              <a:t>body until their complete assimilation. </a:t>
            </a:r>
          </a:p>
          <a:p>
            <a:pPr>
              <a:buNone/>
            </a:pPr>
            <a:r>
              <a:rPr lang="ro-RO" sz="3000" dirty="0" smtClean="0"/>
              <a:t>- </a:t>
            </a:r>
            <a:r>
              <a:rPr lang="en-US" sz="3000" dirty="0" smtClean="0"/>
              <a:t>a good diet should have </a:t>
            </a:r>
            <a:r>
              <a:rPr lang="ro-RO" sz="3000" dirty="0" smtClean="0"/>
              <a:t>a </a:t>
            </a:r>
            <a:r>
              <a:rPr lang="en-US" sz="3000" dirty="0" smtClean="0"/>
              <a:t>good nutrition.</a:t>
            </a:r>
            <a:r>
              <a:rPr lang="en-US" sz="3000" dirty="0"/>
              <a:t>	</a:t>
            </a:r>
          </a:p>
          <a:p>
            <a:pPr marL="0" indent="0">
              <a:buNone/>
            </a:pPr>
            <a:r>
              <a:rPr lang="en-US" sz="3000" dirty="0" smtClean="0"/>
              <a:t>- </a:t>
            </a:r>
            <a:r>
              <a:rPr lang="ro-RO" sz="3000" dirty="0" smtClean="0"/>
              <a:t>n</a:t>
            </a:r>
            <a:r>
              <a:rPr lang="en-US" sz="3000" dirty="0" smtClean="0"/>
              <a:t>o food</a:t>
            </a:r>
            <a:r>
              <a:rPr lang="ro-RO" sz="3000" dirty="0" smtClean="0"/>
              <a:t>,</a:t>
            </a:r>
            <a:r>
              <a:rPr lang="en-US" sz="3000" dirty="0" smtClean="0"/>
              <a:t> taken separately</a:t>
            </a:r>
            <a:r>
              <a:rPr lang="ro-RO" sz="3000" dirty="0" smtClean="0"/>
              <a:t>,</a:t>
            </a:r>
            <a:r>
              <a:rPr lang="en-US" sz="3000" dirty="0" smtClean="0"/>
              <a:t> may not provide all the nutrients that our body needs.</a:t>
            </a:r>
          </a:p>
          <a:p>
            <a:pPr marL="0" indent="0">
              <a:buNone/>
            </a:pPr>
            <a:r>
              <a:rPr lang="en-US" sz="3000" dirty="0" smtClean="0"/>
              <a:t>-</a:t>
            </a:r>
            <a:r>
              <a:rPr lang="ro-RO" sz="3000" dirty="0" smtClean="0"/>
              <a:t>o</a:t>
            </a:r>
            <a:r>
              <a:rPr lang="en-US" sz="3000" dirty="0" err="1" smtClean="0"/>
              <a:t>ur</a:t>
            </a:r>
            <a:r>
              <a:rPr lang="en-US" sz="3000" dirty="0" smtClean="0"/>
              <a:t> diet should include a</a:t>
            </a:r>
            <a:r>
              <a:rPr lang="ro-RO" sz="3000" dirty="0" smtClean="0"/>
              <a:t> </a:t>
            </a:r>
            <a:r>
              <a:rPr lang="en-US" sz="3000" dirty="0" smtClean="0"/>
              <a:t>variety of rational</a:t>
            </a:r>
            <a:r>
              <a:rPr lang="ro-RO" sz="3000" dirty="0" smtClean="0"/>
              <a:t> </a:t>
            </a:r>
            <a:r>
              <a:rPr lang="en-US" sz="3000" dirty="0" smtClean="0"/>
              <a:t>food</a:t>
            </a:r>
            <a:r>
              <a:rPr lang="ro-RO" sz="3000" dirty="0" smtClean="0"/>
              <a:t>.</a:t>
            </a:r>
            <a:endParaRPr lang="en-US" sz="3000" dirty="0"/>
          </a:p>
        </p:txBody>
      </p:sp>
      <p:pic>
        <p:nvPicPr>
          <p:cNvPr id="5" name="Immagine 1" descr="C:\Documents and Settings\Camilla\Documenti\LOGO COMENIU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1071546"/>
            <a:ext cx="1500198" cy="257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ine 6" descr="llp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353"/>
            <a:ext cx="1152128" cy="35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The healthy food pyramid</a:t>
            </a:r>
            <a:endParaRPr lang="en-US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- shows</a:t>
            </a:r>
            <a:r>
              <a:rPr lang="ro-RO" dirty="0" smtClean="0"/>
              <a:t> in</a:t>
            </a:r>
            <a:r>
              <a:rPr lang="en-US" dirty="0" smtClean="0"/>
              <a:t> what</a:t>
            </a:r>
            <a:r>
              <a:rPr lang="ro-RO" dirty="0" smtClean="0"/>
              <a:t> </a:t>
            </a:r>
            <a:r>
              <a:rPr lang="en-US" dirty="0" smtClean="0"/>
              <a:t>proportion should be on our table, different</a:t>
            </a:r>
            <a:r>
              <a:rPr lang="ro-RO" dirty="0" smtClean="0"/>
              <a:t> </a:t>
            </a:r>
            <a:r>
              <a:rPr lang="en-US" dirty="0" smtClean="0"/>
              <a:t>kinds of food:</a:t>
            </a:r>
          </a:p>
          <a:p>
            <a:pPr marL="0" indent="0">
              <a:buNone/>
            </a:pPr>
            <a:r>
              <a:rPr lang="en-US" dirty="0"/>
              <a:t>    </a:t>
            </a:r>
            <a:r>
              <a:rPr lang="en-US" dirty="0" smtClean="0"/>
              <a:t>1-</a:t>
            </a:r>
            <a:r>
              <a:rPr lang="ro-RO" dirty="0" smtClean="0"/>
              <a:t> </a:t>
            </a:r>
            <a:r>
              <a:rPr lang="en-US" b="1" dirty="0"/>
              <a:t>f</a:t>
            </a:r>
            <a:r>
              <a:rPr lang="en-US" b="1" dirty="0" smtClean="0"/>
              <a:t>ood group 1 </a:t>
            </a:r>
            <a:endParaRPr lang="ro-RO" b="1" dirty="0" smtClean="0"/>
          </a:p>
          <a:p>
            <a:pPr marL="0" indent="0">
              <a:buNone/>
            </a:pPr>
            <a:r>
              <a:rPr lang="en-US" dirty="0" smtClean="0"/>
              <a:t>-you can eat </a:t>
            </a:r>
            <a:r>
              <a:rPr lang="ro-RO" dirty="0" smtClean="0"/>
              <a:t>them </a:t>
            </a:r>
            <a:r>
              <a:rPr lang="en-US" dirty="0" smtClean="0"/>
              <a:t>in </a:t>
            </a:r>
            <a:r>
              <a:rPr lang="en-US" dirty="0" err="1" smtClean="0"/>
              <a:t>abunda</a:t>
            </a:r>
            <a:r>
              <a:rPr lang="ro-RO" dirty="0" smtClean="0"/>
              <a:t>n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- should be the basis </a:t>
            </a:r>
            <a:r>
              <a:rPr lang="ro-RO" dirty="0" smtClean="0"/>
              <a:t>of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Our food</a:t>
            </a:r>
            <a:r>
              <a:rPr lang="ro-RO" dirty="0" smtClean="0"/>
              <a:t> diet</a:t>
            </a:r>
            <a:r>
              <a:rPr lang="en-US" dirty="0" smtClean="0"/>
              <a:t>: fruit, </a:t>
            </a:r>
          </a:p>
          <a:p>
            <a:pPr marL="0" indent="0">
              <a:buNone/>
            </a:pPr>
            <a:r>
              <a:rPr lang="en-US" dirty="0" smtClean="0"/>
              <a:t>  grains and vegetables;</a:t>
            </a:r>
            <a:endParaRPr lang="en-US" dirty="0"/>
          </a:p>
        </p:txBody>
      </p:sp>
      <p:pic>
        <p:nvPicPr>
          <p:cNvPr id="4" name="irc_mi" descr="http://www.csbeethoven.ro/assets/images/sigla_proiect_italia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5" y="233043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9230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2643182"/>
            <a:ext cx="3096344" cy="337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0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820736"/>
            <a:ext cx="8229600" cy="53054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2-</a:t>
            </a:r>
            <a:r>
              <a:rPr lang="ro-RO" b="1" dirty="0" smtClean="0"/>
              <a:t> </a:t>
            </a:r>
            <a:r>
              <a:rPr lang="en-US" b="1" dirty="0" smtClean="0"/>
              <a:t>f</a:t>
            </a:r>
            <a:r>
              <a:rPr lang="ro-RO" b="1" dirty="0" err="1" smtClean="0"/>
              <a:t>ood</a:t>
            </a:r>
            <a:r>
              <a:rPr lang="ro-RO" b="1" dirty="0" smtClean="0"/>
              <a:t> group 2</a:t>
            </a:r>
            <a:endParaRPr lang="en-US" b="1" dirty="0" smtClean="0"/>
          </a:p>
          <a:p>
            <a:pPr marL="0" lvl="0" indent="0">
              <a:buNone/>
            </a:pPr>
            <a:r>
              <a:rPr lang="en-US" dirty="0" smtClean="0"/>
              <a:t>-  </a:t>
            </a:r>
            <a:r>
              <a:rPr lang="en-US" dirty="0"/>
              <a:t>y</a:t>
            </a:r>
            <a:r>
              <a:rPr lang="ro-RO" dirty="0" smtClean="0"/>
              <a:t>ou must eat them with moderation</a:t>
            </a:r>
            <a:endParaRPr lang="en-US" dirty="0" smtClean="0"/>
          </a:p>
          <a:p>
            <a:pPr lvl="0">
              <a:buFontTx/>
              <a:buChar char="-"/>
            </a:pPr>
            <a:r>
              <a:rPr lang="en-US" dirty="0"/>
              <a:t>a</a:t>
            </a:r>
            <a:r>
              <a:rPr lang="ro-RO" dirty="0" smtClean="0"/>
              <a:t>re those which contain a significant proportion of protein, like</a:t>
            </a:r>
            <a:r>
              <a:rPr lang="en-US" dirty="0" smtClean="0"/>
              <a:t>: </a:t>
            </a:r>
          </a:p>
          <a:p>
            <a:pPr lvl="0">
              <a:buFontTx/>
              <a:buChar char="-"/>
            </a:pPr>
            <a:r>
              <a:rPr lang="ro-RO" dirty="0" smtClean="0"/>
              <a:t>vegetables</a:t>
            </a:r>
            <a:r>
              <a:rPr lang="en-US" dirty="0" smtClean="0"/>
              <a:t>,</a:t>
            </a:r>
          </a:p>
          <a:p>
            <a:pPr lvl="0">
              <a:buFontTx/>
              <a:buChar char="-"/>
            </a:pPr>
            <a:r>
              <a:rPr lang="ro-RO" dirty="0" smtClean="0"/>
              <a:t>dried fruits</a:t>
            </a:r>
            <a:r>
              <a:rPr lang="en-US" dirty="0" smtClean="0"/>
              <a:t>, </a:t>
            </a:r>
          </a:p>
          <a:p>
            <a:pPr lvl="0">
              <a:buFontTx/>
              <a:buChar char="-"/>
            </a:pPr>
            <a:r>
              <a:rPr lang="ro-RO" dirty="0" smtClean="0"/>
              <a:t>milk and its derivatives</a:t>
            </a:r>
            <a:r>
              <a:rPr lang="en-US" dirty="0" smtClean="0"/>
              <a:t>, </a:t>
            </a:r>
          </a:p>
          <a:p>
            <a:pPr lvl="0">
              <a:buFontTx/>
              <a:buChar char="-"/>
            </a:pPr>
            <a:r>
              <a:rPr lang="ro-RO" dirty="0" smtClean="0"/>
              <a:t>fish</a:t>
            </a:r>
            <a:endParaRPr lang="en-US" dirty="0" smtClean="0"/>
          </a:p>
          <a:p>
            <a:pPr lvl="0">
              <a:buFontTx/>
              <a:buChar char="-"/>
            </a:pPr>
            <a:r>
              <a:rPr lang="ro-RO" dirty="0" smtClean="0"/>
              <a:t>chicken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Immagine 1" descr="C:\Documents and Settings\Camilla\Documenti\LOGO COMENIU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3714752"/>
            <a:ext cx="2251391" cy="155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44214"/>
            <a:ext cx="2014815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4" y="4922143"/>
            <a:ext cx="1425756" cy="10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1071546"/>
            <a:ext cx="2143108" cy="130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571744"/>
            <a:ext cx="1595585" cy="109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ine 9" descr="llp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1948"/>
            <a:ext cx="1329662" cy="41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stituent subsol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r>
              <a:rPr lang="en-US" b="1" dirty="0" smtClean="0"/>
              <a:t>3- </a:t>
            </a:r>
            <a:r>
              <a:rPr lang="ro-RO" b="1" dirty="0" smtClean="0"/>
              <a:t>food group 3</a:t>
            </a:r>
          </a:p>
          <a:p>
            <a:pPr marL="0" lvl="0" indent="0">
              <a:buNone/>
            </a:pPr>
            <a:endParaRPr lang="en-US" b="1" dirty="0" smtClean="0"/>
          </a:p>
          <a:p>
            <a:pPr>
              <a:buFontTx/>
              <a:buChar char="-"/>
            </a:pPr>
            <a:r>
              <a:rPr lang="en-US" sz="3000" dirty="0"/>
              <a:t>y</a:t>
            </a:r>
            <a:r>
              <a:rPr lang="ro-RO" sz="3000" dirty="0" smtClean="0"/>
              <a:t>ou must </a:t>
            </a:r>
            <a:r>
              <a:rPr lang="en-US" sz="3000" dirty="0" smtClean="0"/>
              <a:t>eat in small amount</a:t>
            </a:r>
            <a:r>
              <a:rPr lang="ro-RO" sz="3000" dirty="0" smtClean="0"/>
              <a:t>s</a:t>
            </a:r>
            <a:r>
              <a:rPr lang="en-US" sz="3000" dirty="0" smtClean="0"/>
              <a:t>:</a:t>
            </a:r>
            <a:endParaRPr lang="ro-RO" sz="3000" dirty="0" smtClean="0"/>
          </a:p>
          <a:p>
            <a:pPr>
              <a:buNone/>
            </a:pPr>
            <a:r>
              <a:rPr lang="en-US" sz="3000" dirty="0" smtClean="0"/>
              <a:t>-   animal fats-butter, fatty cheeses, ham</a:t>
            </a:r>
            <a:r>
              <a:rPr lang="ro-RO" sz="3000" dirty="0" smtClean="0"/>
              <a:t> and </a:t>
            </a:r>
            <a:r>
              <a:rPr lang="en-US" sz="3000" dirty="0" smtClean="0"/>
              <a:t>cold meats</a:t>
            </a:r>
            <a:r>
              <a:rPr lang="ro-RO" sz="3000" dirty="0" smtClean="0"/>
              <a:t> </a:t>
            </a:r>
            <a:r>
              <a:rPr lang="en-US" sz="3000" dirty="0" smtClean="0"/>
              <a:t>are some of the most harmful foods</a:t>
            </a:r>
            <a:r>
              <a:rPr lang="ro-RO" sz="3000" dirty="0" smtClean="0"/>
              <a:t> </a:t>
            </a:r>
            <a:r>
              <a:rPr lang="en-US" sz="3000" dirty="0" smtClean="0"/>
              <a:t>of the</a:t>
            </a:r>
            <a:r>
              <a:rPr lang="ro-RO" sz="3000" dirty="0" smtClean="0"/>
              <a:t>  </a:t>
            </a:r>
          </a:p>
          <a:p>
            <a:pPr>
              <a:buNone/>
            </a:pPr>
            <a:r>
              <a:rPr lang="ro-RO" sz="3000" dirty="0" smtClean="0"/>
              <a:t>    </a:t>
            </a:r>
            <a:r>
              <a:rPr lang="en-US" sz="3000" dirty="0"/>
              <a:t>w</a:t>
            </a:r>
            <a:r>
              <a:rPr lang="en-US" sz="3000" dirty="0" smtClean="0"/>
              <a:t>estern diet.</a:t>
            </a:r>
          </a:p>
          <a:p>
            <a:pPr>
              <a:buNone/>
            </a:pPr>
            <a:r>
              <a:rPr lang="en-US" sz="3000" dirty="0" smtClean="0"/>
              <a:t>-   they increase </a:t>
            </a:r>
            <a:r>
              <a:rPr lang="ro-RO" sz="3000" dirty="0" smtClean="0"/>
              <a:t>the level of cholesterol</a:t>
            </a:r>
            <a:r>
              <a:rPr lang="en-US" sz="3000" dirty="0" smtClean="0"/>
              <a:t> and</a:t>
            </a:r>
            <a:r>
              <a:rPr lang="ro-RO" sz="3000" dirty="0" smtClean="0"/>
              <a:t> </a:t>
            </a:r>
            <a:r>
              <a:rPr lang="en-US" sz="3000" dirty="0" smtClean="0"/>
              <a:t>contribute to atherosclerosis, which can</a:t>
            </a:r>
            <a:r>
              <a:rPr lang="ro-RO" sz="3000" dirty="0" smtClean="0"/>
              <a:t> </a:t>
            </a:r>
            <a:r>
              <a:rPr lang="en-US" sz="3000" dirty="0" smtClean="0"/>
              <a:t>cause death.</a:t>
            </a:r>
          </a:p>
          <a:p>
            <a:pPr marL="0" indent="0">
              <a:buNone/>
            </a:pPr>
            <a:r>
              <a:rPr lang="en-US" sz="3000" dirty="0" smtClean="0"/>
              <a:t>-   </a:t>
            </a:r>
            <a:r>
              <a:rPr lang="en-US" sz="3000" dirty="0" err="1" smtClean="0"/>
              <a:t>nother</a:t>
            </a:r>
            <a:r>
              <a:rPr lang="en-US" sz="3000" dirty="0" smtClean="0"/>
              <a:t> food that should be avoided until</a:t>
            </a:r>
            <a:r>
              <a:rPr lang="ro-RO" sz="3000" dirty="0" smtClean="0"/>
              <a:t> </a:t>
            </a:r>
            <a:r>
              <a:rPr lang="en-US" sz="3000" dirty="0" smtClean="0"/>
              <a:t>disposal is sugar</a:t>
            </a:r>
          </a:p>
          <a:p>
            <a:pPr marL="0" indent="0">
              <a:buNone/>
            </a:pPr>
            <a:r>
              <a:rPr lang="en-US" sz="3000" dirty="0" smtClean="0"/>
              <a:t>   -it provides "empty calories".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5" name="Immagine 1" descr="C:\Documents and Settings\Camilla\Documenti\LOGO COMENIU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934" y="980728"/>
            <a:ext cx="1869402" cy="105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2500306"/>
            <a:ext cx="177958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3" y="5013176"/>
            <a:ext cx="1909933" cy="148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ine 7" descr="llp_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79352"/>
            <a:ext cx="1753613" cy="54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stituent subsol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-everyone's health and balance, is in direct correlation with</a:t>
            </a:r>
            <a:r>
              <a:rPr lang="ro-RO" dirty="0" smtClean="0"/>
              <a:t> the</a:t>
            </a:r>
            <a:r>
              <a:rPr lang="en-US" dirty="0" smtClean="0"/>
              <a:t> food.</a:t>
            </a:r>
            <a:endParaRPr lang="ro-RO" dirty="0" smtClean="0"/>
          </a:p>
          <a:p>
            <a:pPr marL="0" indent="0">
              <a:buNone/>
            </a:pPr>
            <a:r>
              <a:rPr lang="en-US" dirty="0" smtClean="0"/>
              <a:t>-the habit of eating right, appropriate,</a:t>
            </a:r>
            <a:r>
              <a:rPr lang="ro-RO" dirty="0" smtClean="0"/>
              <a:t> brings a </a:t>
            </a:r>
            <a:r>
              <a:rPr lang="en-US" dirty="0" smtClean="0"/>
              <a:t>healthy life</a:t>
            </a:r>
            <a:endParaRPr lang="ro-RO" dirty="0" smtClean="0"/>
          </a:p>
          <a:p>
            <a:pPr marL="0" indent="0">
              <a:buNone/>
            </a:pPr>
            <a:r>
              <a:rPr lang="en-US" dirty="0" smtClean="0"/>
              <a:t>-it is not important</a:t>
            </a:r>
            <a:r>
              <a:rPr lang="ro-RO" dirty="0" smtClean="0"/>
              <a:t> only</a:t>
            </a:r>
            <a:r>
              <a:rPr lang="en-US" dirty="0" smtClean="0"/>
              <a:t> what</a:t>
            </a:r>
            <a:r>
              <a:rPr lang="ro-RO" dirty="0" smtClean="0"/>
              <a:t> do</a:t>
            </a:r>
            <a:r>
              <a:rPr lang="en-US" dirty="0" smtClean="0"/>
              <a:t> we eat, but also</a:t>
            </a:r>
            <a:r>
              <a:rPr lang="ro-RO" dirty="0" smtClean="0"/>
              <a:t> </a:t>
            </a:r>
            <a:r>
              <a:rPr lang="en-US" b="1" dirty="0" smtClean="0"/>
              <a:t>how</a:t>
            </a:r>
            <a:r>
              <a:rPr lang="en-US" dirty="0" smtClean="0"/>
              <a:t>, </a:t>
            </a:r>
            <a:r>
              <a:rPr lang="en-US" b="1" dirty="0" smtClean="0"/>
              <a:t>when</a:t>
            </a:r>
            <a:r>
              <a:rPr lang="en-US" dirty="0" smtClean="0"/>
              <a:t> and </a:t>
            </a:r>
            <a:r>
              <a:rPr lang="en-US" b="1" dirty="0" smtClean="0"/>
              <a:t>how we </a:t>
            </a:r>
            <a:r>
              <a:rPr lang="ro-RO" b="1" dirty="0" smtClean="0"/>
              <a:t>eat</a:t>
            </a:r>
            <a:r>
              <a:rPr lang="en-US" dirty="0" smtClean="0"/>
              <a:t>.</a:t>
            </a:r>
            <a:r>
              <a:rPr lang="ro-RO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-a diversified diet, correctly composed in terms of caloric</a:t>
            </a:r>
            <a:r>
              <a:rPr lang="ro-RO" dirty="0" smtClean="0"/>
              <a:t> values</a:t>
            </a:r>
            <a:r>
              <a:rPr lang="en-US" dirty="0" smtClean="0"/>
              <a:t> and complying with the</a:t>
            </a:r>
            <a:r>
              <a:rPr lang="ro-RO" dirty="0" smtClean="0"/>
              <a:t> </a:t>
            </a:r>
            <a:r>
              <a:rPr lang="en-US" dirty="0" smtClean="0"/>
              <a:t>optimum ratio of </a:t>
            </a:r>
            <a:r>
              <a:rPr lang="en-US" dirty="0" err="1" smtClean="0"/>
              <a:t>proteins,lipids,carbohydrates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 vegetable </a:t>
            </a:r>
            <a:r>
              <a:rPr lang="en-US" dirty="0" err="1" smtClean="0"/>
              <a:t>fibres</a:t>
            </a:r>
            <a:r>
              <a:rPr lang="en-US" dirty="0" smtClean="0"/>
              <a:t>, can be</a:t>
            </a:r>
            <a:r>
              <a:rPr lang="ro-RO" dirty="0" smtClean="0"/>
              <a:t> </a:t>
            </a:r>
            <a:r>
              <a:rPr lang="en-US" dirty="0" smtClean="0"/>
              <a:t>regarded as a balanced diet</a:t>
            </a:r>
            <a:r>
              <a:rPr lang="vi-VN" dirty="0" smtClean="0"/>
              <a:t>.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5" name="Immagine 1" descr="C:\Documents and Settings\Camilla\Documenti\LOGO COMENIU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ine 5" descr="llp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0" y="188640"/>
            <a:ext cx="139946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stituent subsol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3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71001" y="980728"/>
            <a:ext cx="8229600" cy="5601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-not every food is beneficial to the human body</a:t>
            </a:r>
            <a:r>
              <a:rPr lang="vi-VN" dirty="0" smtClean="0"/>
              <a:t>.</a:t>
            </a:r>
            <a:endParaRPr lang="ro-RO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-t</a:t>
            </a:r>
            <a:r>
              <a:rPr lang="ro-RO" dirty="0" err="1" smtClean="0"/>
              <a:t>he</a:t>
            </a:r>
            <a:r>
              <a:rPr lang="ro-RO" dirty="0" smtClean="0"/>
              <a:t> quality of a food appears both from its coming source and from its processing mode, industrial or domestic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5" name="Immagine 1" descr="C:\Documents and Settings\Camilla\Documenti\LOGO COMENIU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39" y="4725144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514" y="436510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014" y="475009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90632"/>
            <a:ext cx="2736304" cy="11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13105"/>
            <a:ext cx="1297712" cy="114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ine 9" descr="llp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445960" cy="44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stituent subsol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13-PM-210-DJ-ES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62953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607</Words>
  <Application>Microsoft Macintosh PowerPoint</Application>
  <PresentationFormat>On-screen Show (4:3)</PresentationFormat>
  <Paragraphs>158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Temă Office</vt:lpstr>
      <vt:lpstr>THE SECONDARY SCHOOL  LEŞILE – DOLJ </vt:lpstr>
      <vt:lpstr>MOBILITY IN TURKEY  KOCAELI 13-16 OCTOBER 2014 </vt:lpstr>
      <vt:lpstr>THE NUTRITION OF THE HEALTHY MAN  "When the stomach speaks, it thinks about food”.</vt:lpstr>
      <vt:lpstr>NUTRITION</vt:lpstr>
      <vt:lpstr>The healthy food pyramid</vt:lpstr>
      <vt:lpstr>PowerPoint Presentation</vt:lpstr>
      <vt:lpstr>PowerPoint Presentation</vt:lpstr>
      <vt:lpstr>PowerPoint Presentation</vt:lpstr>
      <vt:lpstr>PowerPoint Presentation</vt:lpstr>
      <vt:lpstr>Romanian kitchen</vt:lpstr>
      <vt:lpstr>Influences in the Romanian cuisine</vt:lpstr>
      <vt:lpstr>PowerPoint Presentation</vt:lpstr>
      <vt:lpstr>Typical Romanian dishes</vt:lpstr>
      <vt:lpstr>PowerPoint Presentation</vt:lpstr>
      <vt:lpstr>BREAKFAST</vt:lpstr>
      <vt:lpstr>LUNCH</vt:lpstr>
      <vt:lpstr>DINNER</vt:lpstr>
      <vt:lpstr>Nutritional computer</vt:lpstr>
      <vt:lpstr>TYPICAL ROMANIAN DISHES</vt:lpstr>
      <vt:lpstr>PowerPoint Presentation</vt:lpstr>
    </vt:vector>
  </TitlesOfParts>
  <Company>Unitate Scolara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SCOALA GIMNAZIALA  LESILE- DOLJ</dc:title>
  <dc:creator>Nonica</dc:creator>
  <cp:lastModifiedBy>Jose Félix Barrio </cp:lastModifiedBy>
  <cp:revision>58</cp:revision>
  <dcterms:created xsi:type="dcterms:W3CDTF">2014-04-12T12:33:34Z</dcterms:created>
  <dcterms:modified xsi:type="dcterms:W3CDTF">2014-10-12T13:44:04Z</dcterms:modified>
</cp:coreProperties>
</file>